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71" r:id="rId4"/>
    <p:sldId id="272" r:id="rId5"/>
    <p:sldId id="273" r:id="rId6"/>
    <p:sldId id="274" r:id="rId7"/>
    <p:sldId id="275" r:id="rId8"/>
    <p:sldId id="276" r:id="rId9"/>
    <p:sldId id="277" r:id="rId10"/>
    <p:sldId id="278" r:id="rId11"/>
    <p:sldId id="279" r:id="rId12"/>
    <p:sldId id="280" r:id="rId13"/>
    <p:sldId id="296" r:id="rId14"/>
    <p:sldId id="340" r:id="rId15"/>
    <p:sldId id="297" r:id="rId16"/>
    <p:sldId id="298" r:id="rId17"/>
    <p:sldId id="314" r:id="rId18"/>
    <p:sldId id="315" r:id="rId19"/>
    <p:sldId id="320" r:id="rId20"/>
    <p:sldId id="341" r:id="rId21"/>
    <p:sldId id="342" r:id="rId22"/>
    <p:sldId id="343" r:id="rId23"/>
    <p:sldId id="324" r:id="rId24"/>
    <p:sldId id="329" r:id="rId25"/>
    <p:sldId id="330" r:id="rId26"/>
    <p:sldId id="331" r:id="rId27"/>
    <p:sldId id="334" r:id="rId28"/>
    <p:sldId id="266" r:id="rId29"/>
    <p:sldId id="267" r:id="rId30"/>
    <p:sldId id="335" r:id="rId31"/>
    <p:sldId id="268" r:id="rId32"/>
    <p:sldId id="336" r:id="rId33"/>
    <p:sldId id="269" r:id="rId34"/>
    <p:sldId id="337" r:id="rId35"/>
    <p:sldId id="344" r:id="rId36"/>
    <p:sldId id="345" r:id="rId37"/>
    <p:sldId id="348" r:id="rId38"/>
    <p:sldId id="289" r:id="rId39"/>
    <p:sldId id="346" r:id="rId40"/>
    <p:sldId id="347" r:id="rId41"/>
    <p:sldId id="295" r:id="rId42"/>
    <p:sldId id="349" r:id="rId43"/>
    <p:sldId id="258" r:id="rId44"/>
    <p:sldId id="259" r:id="rId45"/>
    <p:sldId id="260" r:id="rId46"/>
    <p:sldId id="261" r:id="rId47"/>
    <p:sldId id="264" r:id="rId48"/>
    <p:sldId id="263" r:id="rId49"/>
    <p:sldId id="265" r:id="rId50"/>
    <p:sldId id="350" r:id="rId51"/>
    <p:sldId id="351" r:id="rId52"/>
    <p:sldId id="352" r:id="rId53"/>
    <p:sldId id="262" r:id="rId5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0" d="100"/>
          <a:sy n="120" d="100"/>
        </p:scale>
        <p:origin x="198" y="-144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5B7BD2B8-978C-4593-9BAF-27D580C6220B}" type="datetimeFigureOut">
              <a:rPr lang="en-US" smtClean="0"/>
              <a:t>8/26/2019</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2209626-04C2-4DD5-A7B7-DB88438D4E65}" type="slidenum">
              <a:rPr lang="en-US" smtClean="0"/>
              <a:t>‹#›</a:t>
            </a:fld>
            <a:endParaRPr lang="en-US"/>
          </a:p>
        </p:txBody>
      </p:sp>
    </p:spTree>
    <p:extLst>
      <p:ext uri="{BB962C8B-B14F-4D97-AF65-F5344CB8AC3E}">
        <p14:creationId xmlns:p14="http://schemas.microsoft.com/office/powerpoint/2010/main" val="294103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Earth"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en.wikipedia.org/wiki/Earth's_magnetic_field#cite_note-Glatzmaier-2" TargetMode="External"/><Relationship Id="rId4" Type="http://schemas.openxmlformats.org/officeDocument/2006/relationships/hyperlink" Target="https://en.wikipedia.org/wiki/Earth's_magnetic_field#cite_note-selfconsistent-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082f4a5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082f4a5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0dde8cb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0dde8cb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IMU’s: Inertial measurement units</a:t>
            </a:r>
            <a:endParaRPr/>
          </a:p>
          <a:p>
            <a:pPr marL="0" lvl="0" indent="0">
              <a:spcBef>
                <a:spcPts val="0"/>
              </a:spcBef>
              <a:spcAft>
                <a:spcPts val="0"/>
              </a:spcAft>
              <a:buNone/>
            </a:pPr>
            <a:endParaRPr/>
          </a:p>
          <a:p>
            <a:pPr marL="0" lvl="0" indent="0">
              <a:spcBef>
                <a:spcPts val="0"/>
              </a:spcBef>
              <a:spcAft>
                <a:spcPts val="0"/>
              </a:spcAft>
              <a:buNone/>
            </a:pPr>
            <a:r>
              <a:rPr lang="en"/>
              <a:t>Consists of: </a:t>
            </a:r>
            <a:endParaRPr/>
          </a:p>
          <a:p>
            <a:pPr marL="457200" lvl="0" indent="-298450" rtl="0">
              <a:spcBef>
                <a:spcPts val="0"/>
              </a:spcBef>
              <a:spcAft>
                <a:spcPts val="0"/>
              </a:spcAft>
              <a:buSzPts val="1100"/>
              <a:buChar char="-"/>
            </a:pPr>
            <a:r>
              <a:rPr lang="en"/>
              <a:t>Gyroscope</a:t>
            </a:r>
            <a:endParaRPr/>
          </a:p>
          <a:p>
            <a:pPr marL="457200" lvl="0" indent="-298450" rtl="0">
              <a:spcBef>
                <a:spcPts val="0"/>
              </a:spcBef>
              <a:spcAft>
                <a:spcPts val="0"/>
              </a:spcAft>
              <a:buSzPts val="1100"/>
              <a:buChar char="-"/>
            </a:pPr>
            <a:r>
              <a:rPr lang="en"/>
              <a:t>Accelerometer</a:t>
            </a:r>
            <a:endParaRPr/>
          </a:p>
          <a:p>
            <a:pPr marL="457200" lvl="0" indent="-298450" rtl="0">
              <a:spcBef>
                <a:spcPts val="0"/>
              </a:spcBef>
              <a:spcAft>
                <a:spcPts val="0"/>
              </a:spcAft>
              <a:buSzPts val="1100"/>
              <a:buChar char="-"/>
            </a:pPr>
            <a:r>
              <a:rPr lang="en"/>
              <a:t>Magnetometer</a:t>
            </a:r>
            <a:endParaRPr/>
          </a:p>
          <a:p>
            <a:pPr marL="0" lvl="0" indent="0" rtl="0">
              <a:spcBef>
                <a:spcPts val="0"/>
              </a:spcBef>
              <a:spcAft>
                <a:spcPts val="0"/>
              </a:spcAft>
              <a:buNone/>
            </a:pPr>
            <a:endParaRPr/>
          </a:p>
          <a:p>
            <a:pPr marL="0" lvl="0" indent="0" rtl="0">
              <a:spcBef>
                <a:spcPts val="0"/>
              </a:spcBef>
              <a:spcAft>
                <a:spcPts val="0"/>
              </a:spcAft>
              <a:buNone/>
            </a:pPr>
            <a:r>
              <a:rPr lang="en"/>
              <a:t>Common in: airplanes</a:t>
            </a:r>
            <a:endParaRPr/>
          </a:p>
          <a:p>
            <a:pPr marL="0" lvl="0" indent="0" rtl="0">
              <a:spcBef>
                <a:spcPts val="0"/>
              </a:spcBef>
              <a:spcAft>
                <a:spcPts val="0"/>
              </a:spcAft>
              <a:buNone/>
            </a:pPr>
            <a:endParaRPr/>
          </a:p>
          <a:p>
            <a:pPr marL="0" lvl="0" indent="0" rtl="0">
              <a:spcBef>
                <a:spcPts val="0"/>
              </a:spcBef>
              <a:spcAft>
                <a:spcPts val="0"/>
              </a:spcAft>
              <a:buNone/>
            </a:pPr>
            <a:r>
              <a:rPr lang="en"/>
              <a:t>Cost: $ -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0dde8c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f0dde8c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IMU’s contain gyroscope + accelerometer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0dde8cb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0dde8cb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On the left - Inclination angles: </a:t>
            </a:r>
            <a:r>
              <a:rPr lang="en" sz="1800">
                <a:solidFill>
                  <a:srgbClr val="222222"/>
                </a:solidFill>
                <a:highlight>
                  <a:srgbClr val="F8F9FA"/>
                </a:highlight>
              </a:rPr>
              <a:t>Computer simulation of the </a:t>
            </a:r>
            <a:r>
              <a:rPr lang="en" sz="1800" u="sng">
                <a:solidFill>
                  <a:srgbClr val="0B0080"/>
                </a:solidFill>
                <a:highlight>
                  <a:srgbClr val="F8F9FA"/>
                </a:highlight>
                <a:hlinkClick r:id="rId3"/>
              </a:rPr>
              <a:t>Earth</a:t>
            </a:r>
            <a:r>
              <a:rPr lang="en" sz="1800">
                <a:solidFill>
                  <a:srgbClr val="222222"/>
                </a:solidFill>
                <a:highlight>
                  <a:srgbClr val="F8F9FA"/>
                </a:highlight>
              </a:rPr>
              <a:t>'s field in a period of normal polarity between reversals.</a:t>
            </a:r>
            <a:r>
              <a:rPr lang="en" sz="1800" u="sng" baseline="30000">
                <a:solidFill>
                  <a:srgbClr val="0B0080"/>
                </a:solidFill>
                <a:highlight>
                  <a:srgbClr val="F8F9FA"/>
                </a:highlight>
                <a:hlinkClick r:id="rId4"/>
              </a:rPr>
              <a:t>[1]</a:t>
            </a:r>
            <a:r>
              <a:rPr lang="en" sz="1800">
                <a:solidFill>
                  <a:srgbClr val="222222"/>
                </a:solidFill>
                <a:highlight>
                  <a:srgbClr val="F8F9FA"/>
                </a:highlight>
              </a:rPr>
              <a:t> The lines represent magnetic field lines, blue when the field points towards the center and yellow when away. The rotation axis of the Earth is centered and vertical. The dense clusters of lines are within the Earth's core.</a:t>
            </a:r>
            <a:r>
              <a:rPr lang="en" sz="1800" u="sng" baseline="30000">
                <a:solidFill>
                  <a:srgbClr val="0B0080"/>
                </a:solidFill>
                <a:highlight>
                  <a:srgbClr val="F8F9FA"/>
                </a:highlight>
                <a:hlinkClick r:id="rId5"/>
              </a:rPr>
              <a:t>[2]</a:t>
            </a:r>
            <a:endParaRPr sz="1800"/>
          </a:p>
          <a:p>
            <a:pPr marL="0" lvl="0" indent="0">
              <a:spcBef>
                <a:spcPts val="0"/>
              </a:spcBef>
              <a:spcAft>
                <a:spcPts val="0"/>
              </a:spcAft>
              <a:buNone/>
            </a:pPr>
            <a:endParaRPr sz="1800"/>
          </a:p>
          <a:p>
            <a:pPr marL="0" lvl="0" indent="0">
              <a:spcBef>
                <a:spcPts val="0"/>
              </a:spcBef>
              <a:spcAft>
                <a:spcPts val="0"/>
              </a:spcAft>
              <a:buNone/>
            </a:pPr>
            <a:r>
              <a:rPr lang="en" sz="1800"/>
              <a:t>On the right - Declination angles: magnetic declination is the angle on the horizontal plane between magnetic north and true north</a:t>
            </a:r>
            <a:endParaRPr sz="1800"/>
          </a:p>
          <a:p>
            <a:pPr marL="0" lvl="0" indent="0">
              <a:spcBef>
                <a:spcPts val="0"/>
              </a:spcBef>
              <a:spcAft>
                <a:spcPts val="0"/>
              </a:spcAft>
              <a:buNone/>
            </a:pPr>
            <a:endParaRPr sz="1800"/>
          </a:p>
          <a:p>
            <a:pPr marL="0" lvl="0" indent="0">
              <a:spcBef>
                <a:spcPts val="0"/>
              </a:spcBef>
              <a:spcAft>
                <a:spcPts val="0"/>
              </a:spcAft>
              <a:buNone/>
            </a:pPr>
            <a:endParaRPr sz="1800"/>
          </a:p>
          <a:p>
            <a:pPr marL="0" lvl="0" indent="0" rtl="0">
              <a:spcBef>
                <a:spcPts val="0"/>
              </a:spcBef>
              <a:spcAft>
                <a:spcPts val="0"/>
              </a:spcAft>
              <a:buNone/>
            </a:pP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f0dde8cb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f0dde8cb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This is an example of outside-in tracking. </a:t>
            </a:r>
            <a:endParaRPr sz="1800"/>
          </a:p>
          <a:p>
            <a:pPr marL="0" lvl="0" indent="0">
              <a:spcBef>
                <a:spcPts val="0"/>
              </a:spcBef>
              <a:spcAft>
                <a:spcPts val="0"/>
              </a:spcAft>
              <a:buNone/>
            </a:pPr>
            <a:endParaRPr sz="1800"/>
          </a:p>
          <a:p>
            <a:pPr marL="0" lvl="0" indent="0" rtl="0">
              <a:spcBef>
                <a:spcPts val="0"/>
              </a:spcBef>
              <a:spcAft>
                <a:spcPts val="0"/>
              </a:spcAft>
              <a:buNone/>
            </a:pPr>
            <a:r>
              <a:rPr lang="en" sz="1800"/>
              <a:t>Inside out tracking has the camera on the HMD and scans the world for cues</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AC2324F-BEF1-46C3-B92E-32F91B343EE4}"/>
              </a:ext>
            </a:extLst>
          </p:cNvPr>
          <p:cNvSpPr>
            <a:spLocks noGrp="1" noChangeArrowheads="1"/>
          </p:cNvSpPr>
          <p:nvPr>
            <p:ph type="sldNum" sz="quarter" idx="5"/>
          </p:nvPr>
        </p:nvSpPr>
        <p:spPr>
          <a:ln/>
        </p:spPr>
        <p:txBody>
          <a:bodyPr/>
          <a:lstStyle/>
          <a:p>
            <a:fld id="{52A08AEE-55F3-4D58-9653-131DB60932F5}" type="slidenum">
              <a:rPr lang="en-US" altLang="en-US"/>
              <a:pPr/>
              <a:t>42</a:t>
            </a:fld>
            <a:endParaRPr lang="en-US" altLang="en-US"/>
          </a:p>
        </p:txBody>
      </p:sp>
      <p:sp>
        <p:nvSpPr>
          <p:cNvPr id="47106" name="Rectangle 2">
            <a:extLst>
              <a:ext uri="{FF2B5EF4-FFF2-40B4-BE49-F238E27FC236}">
                <a16:creationId xmlns:a16="http://schemas.microsoft.com/office/drawing/2014/main" id="{06BADA89-C32F-4BE1-9FAE-8DC3C7D31F62}"/>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D0D9BF26-5B4E-4758-9C88-A39A1175149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5A1FCD-380F-4C31-BB5B-CF4287F60D88}"/>
              </a:ext>
            </a:extLst>
          </p:cNvPr>
          <p:cNvSpPr>
            <a:spLocks noGrp="1" noChangeArrowheads="1"/>
          </p:cNvSpPr>
          <p:nvPr>
            <p:ph type="sldNum" sz="quarter" idx="5"/>
          </p:nvPr>
        </p:nvSpPr>
        <p:spPr>
          <a:ln/>
        </p:spPr>
        <p:txBody>
          <a:bodyPr/>
          <a:lstStyle/>
          <a:p>
            <a:fld id="{7EC78A93-EBC4-48CE-8371-693E6A2DDCBC}" type="slidenum">
              <a:rPr lang="en-US" altLang="en-US"/>
              <a:pPr/>
              <a:t>43</a:t>
            </a:fld>
            <a:endParaRPr lang="en-US" altLang="en-US"/>
          </a:p>
        </p:txBody>
      </p:sp>
      <p:sp>
        <p:nvSpPr>
          <p:cNvPr id="7170" name="Rectangle 2">
            <a:extLst>
              <a:ext uri="{FF2B5EF4-FFF2-40B4-BE49-F238E27FC236}">
                <a16:creationId xmlns:a16="http://schemas.microsoft.com/office/drawing/2014/main" id="{E45C9BDB-B488-4425-BDDB-B9267E8F5F5A}"/>
              </a:ext>
            </a:extLst>
          </p:cNvPr>
          <p:cNvSpPr>
            <a:spLocks noGrp="1" noRot="1" noChangeAspect="1" noChangeArrowheads="1" noTextEdit="1"/>
          </p:cNvSpPr>
          <p:nvPr>
            <p:ph type="sldImg"/>
          </p:nvPr>
        </p:nvSpPr>
        <p:spPr>
          <a:xfrm>
            <a:off x="401638" y="668338"/>
            <a:ext cx="6070600" cy="3414712"/>
          </a:xfrm>
          <a:ln/>
        </p:spPr>
      </p:sp>
      <p:sp>
        <p:nvSpPr>
          <p:cNvPr id="7171" name="Rectangle 3">
            <a:extLst>
              <a:ext uri="{FF2B5EF4-FFF2-40B4-BE49-F238E27FC236}">
                <a16:creationId xmlns:a16="http://schemas.microsoft.com/office/drawing/2014/main" id="{54206C45-D505-4DC4-BE87-EDFAB09EEEFB}"/>
              </a:ext>
            </a:extLst>
          </p:cNvPr>
          <p:cNvSpPr>
            <a:spLocks noGrp="1" noChangeArrowheads="1"/>
          </p:cNvSpPr>
          <p:nvPr>
            <p:ph type="body" idx="1"/>
          </p:nvPr>
        </p:nvSpPr>
        <p:spPr>
          <a:xfrm>
            <a:off x="906463" y="4379913"/>
            <a:ext cx="5060950" cy="4083050"/>
          </a:xfrm>
        </p:spPr>
        <p:txBody>
          <a:bodyPr/>
          <a:lstStyle/>
          <a:p>
            <a:r>
              <a:rPr lang="en-US" altLang="en-US"/>
              <a:t>Computer generated virtual objects must be accurately registers with the real </a:t>
            </a:r>
          </a:p>
          <a:p>
            <a:r>
              <a:rPr lang="en-US" altLang="en-US"/>
              <a:t>	in all dimensions.</a:t>
            </a:r>
          </a:p>
          <a:p>
            <a:endParaRPr lang="en-US" altLang="en-US"/>
          </a:p>
          <a:p>
            <a:r>
              <a:rPr lang="en-US" altLang="en-US"/>
              <a:t>Errors in registration prevent the real and virtual images from being seen as fused.</a:t>
            </a:r>
          </a:p>
          <a:p>
            <a:endParaRPr lang="en-US" altLang="en-US"/>
          </a:p>
          <a:p>
            <a:r>
              <a:rPr lang="en-US" altLang="en-US"/>
              <a:t>Registration must be maintained while the user moves around in the virtual</a:t>
            </a:r>
          </a:p>
          <a:p>
            <a:r>
              <a:rPr lang="en-US" altLang="en-US"/>
              <a:t>	environment.</a:t>
            </a:r>
          </a:p>
          <a:p>
            <a:endParaRPr lang="en-US" altLang="en-US"/>
          </a:p>
          <a:p>
            <a:r>
              <a:rPr lang="en-US" altLang="en-US"/>
              <a:t>Changes in registration can be distracting or physically disturbing.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09626-04C2-4DD5-A7B7-DB88438D4E65}" type="slidenum">
              <a:rPr lang="en-US" smtClean="0"/>
              <a:t>48</a:t>
            </a:fld>
            <a:endParaRPr lang="en-US"/>
          </a:p>
        </p:txBody>
      </p:sp>
    </p:spTree>
    <p:extLst>
      <p:ext uri="{BB962C8B-B14F-4D97-AF65-F5344CB8AC3E}">
        <p14:creationId xmlns:p14="http://schemas.microsoft.com/office/powerpoint/2010/main" val="210045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0209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82f4a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82f4a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2645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f0ccc7ae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f0ccc7ae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f0dde8cb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f0dde8cb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t>Tracking is: Updating the virtual world according to configuration changes of the sense</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97303" y="2378986"/>
            <a:ext cx="8597392" cy="1325245"/>
          </a:xfrm>
          <a:prstGeom prst="rect">
            <a:avLst/>
          </a:prstGeom>
        </p:spPr>
        <p:txBody>
          <a:bodyPr wrap="square" lIns="0" tIns="0" rIns="0" bIns="0">
            <a:spAutoFit/>
          </a:bodyPr>
          <a:lstStyle>
            <a:lvl1pPr>
              <a:defRPr sz="5000" b="1" i="0">
                <a:solidFill>
                  <a:srgbClr val="007592"/>
                </a:solidFill>
                <a:latin typeface="Gill Sans MT"/>
                <a:cs typeface="Gill Sans M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21563" y="320040"/>
            <a:ext cx="11549380" cy="6217920"/>
          </a:xfrm>
          <a:custGeom>
            <a:avLst/>
            <a:gdLst/>
            <a:ahLst/>
            <a:cxnLst/>
            <a:rect l="l" t="t" r="r" b="b"/>
            <a:pathLst>
              <a:path w="11549380" h="6217920">
                <a:moveTo>
                  <a:pt x="0" y="6217920"/>
                </a:moveTo>
                <a:lnTo>
                  <a:pt x="11548872" y="6217920"/>
                </a:lnTo>
                <a:lnTo>
                  <a:pt x="11548872" y="0"/>
                </a:lnTo>
                <a:lnTo>
                  <a:pt x="0" y="0"/>
                </a:lnTo>
                <a:lnTo>
                  <a:pt x="0" y="6217920"/>
                </a:lnTo>
                <a:close/>
              </a:path>
            </a:pathLst>
          </a:custGeom>
          <a:solidFill>
            <a:srgbClr val="000000">
              <a:alpha val="7843"/>
            </a:srgbClr>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1705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C98D-6D16-475D-BF4D-2C84E81903B9}"/>
              </a:ext>
            </a:extLst>
          </p:cNvPr>
          <p:cNvSpPr>
            <a:spLocks noGrp="1"/>
          </p:cNvSpPr>
          <p:nvPr>
            <p:ph type="title"/>
          </p:nvPr>
        </p:nvSpPr>
        <p:spPr>
          <a:xfrm>
            <a:off x="609600" y="274638"/>
            <a:ext cx="10972800" cy="6155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51D773-0BF7-4FFE-BC88-06857E9CB268}"/>
              </a:ext>
            </a:extLst>
          </p:cNvPr>
          <p:cNvSpPr>
            <a:spLocks noGrp="1"/>
          </p:cNvSpPr>
          <p:nvPr>
            <p:ph type="body" sz="half" idx="1"/>
          </p:nvPr>
        </p:nvSpPr>
        <p:spPr>
          <a:xfrm>
            <a:off x="609600" y="1600201"/>
            <a:ext cx="5384800" cy="147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00E78D-C08F-4419-A4FD-297436DA8FB5}"/>
              </a:ext>
            </a:extLst>
          </p:cNvPr>
          <p:cNvSpPr>
            <a:spLocks noGrp="1"/>
          </p:cNvSpPr>
          <p:nvPr>
            <p:ph sz="half" idx="2"/>
          </p:nvPr>
        </p:nvSpPr>
        <p:spPr>
          <a:xfrm>
            <a:off x="6197600" y="1600201"/>
            <a:ext cx="5384800" cy="147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5738EA-5E04-4693-A78E-1C8FCE83E010}"/>
              </a:ext>
            </a:extLst>
          </p:cNvPr>
          <p:cNvSpPr>
            <a:spLocks noGrp="1"/>
          </p:cNvSpPr>
          <p:nvPr>
            <p:ph type="dt" sz="half" idx="10"/>
          </p:nvPr>
        </p:nvSpPr>
        <p:spPr>
          <a:xfrm>
            <a:off x="609600" y="6245225"/>
            <a:ext cx="2844800" cy="276999"/>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5B16B72-9D10-4FBE-8C97-33BE9953C73C}"/>
              </a:ext>
            </a:extLst>
          </p:cNvPr>
          <p:cNvSpPr>
            <a:spLocks noGrp="1"/>
          </p:cNvSpPr>
          <p:nvPr>
            <p:ph type="ftr" sz="quarter" idx="11"/>
          </p:nvPr>
        </p:nvSpPr>
        <p:spPr>
          <a:xfrm>
            <a:off x="4165600" y="6245225"/>
            <a:ext cx="3860800" cy="276999"/>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01DD0A71-8076-469B-9B44-3E77E52413F3}"/>
              </a:ext>
            </a:extLst>
          </p:cNvPr>
          <p:cNvSpPr>
            <a:spLocks noGrp="1"/>
          </p:cNvSpPr>
          <p:nvPr>
            <p:ph type="sldNum" sz="quarter" idx="12"/>
          </p:nvPr>
        </p:nvSpPr>
        <p:spPr>
          <a:xfrm>
            <a:off x="8737600" y="6245225"/>
            <a:ext cx="2844800" cy="276999"/>
          </a:xfrm>
        </p:spPr>
        <p:txBody>
          <a:bodyPr/>
          <a:lstStyle>
            <a:lvl1pPr>
              <a:defRPr/>
            </a:lvl1pPr>
          </a:lstStyle>
          <a:p>
            <a:fld id="{190DBC8D-BB14-4A41-973C-003557277828}" type="slidenum">
              <a:rPr lang="en-US" altLang="en-US"/>
              <a:pPr/>
              <a:t>‹#›</a:t>
            </a:fld>
            <a:endParaRPr lang="en-US" altLang="en-US"/>
          </a:p>
        </p:txBody>
      </p:sp>
    </p:spTree>
    <p:extLst>
      <p:ext uri="{BB962C8B-B14F-4D97-AF65-F5344CB8AC3E}">
        <p14:creationId xmlns:p14="http://schemas.microsoft.com/office/powerpoint/2010/main" val="242036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7E6A-3A6D-4788-A2E9-90CDD321D3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A64FC-CF62-492E-A48C-B9D40C3A3108}"/>
              </a:ext>
            </a:extLst>
          </p:cNvPr>
          <p:cNvSpPr>
            <a:spLocks noGrp="1"/>
          </p:cNvSpPr>
          <p:nvPr>
            <p:ph sz="half" idx="1"/>
          </p:nvPr>
        </p:nvSpPr>
        <p:spPr>
          <a:xfrm>
            <a:off x="609600" y="1600201"/>
            <a:ext cx="5384800" cy="147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36561A-8B61-43C4-BE8C-14C3D88741E0}"/>
              </a:ext>
            </a:extLst>
          </p:cNvPr>
          <p:cNvSpPr>
            <a:spLocks noGrp="1"/>
          </p:cNvSpPr>
          <p:nvPr>
            <p:ph sz="half" idx="2"/>
          </p:nvPr>
        </p:nvSpPr>
        <p:spPr>
          <a:xfrm>
            <a:off x="6197600" y="1600201"/>
            <a:ext cx="5384800" cy="147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80061E-3E0A-4727-B983-454926FF4FF2}"/>
              </a:ext>
            </a:extLst>
          </p:cNvPr>
          <p:cNvSpPr>
            <a:spLocks noGrp="1"/>
          </p:cNvSpPr>
          <p:nvPr>
            <p:ph type="dt" sz="half" idx="10"/>
          </p:nvPr>
        </p:nvSpPr>
        <p:spPr>
          <a:xfrm>
            <a:off x="609600" y="6377940"/>
            <a:ext cx="2804160" cy="276999"/>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59F1A07C-3540-4A83-AC66-C3ED497CDBBA}"/>
              </a:ext>
            </a:extLst>
          </p:cNvPr>
          <p:cNvSpPr>
            <a:spLocks noGrp="1"/>
          </p:cNvSpPr>
          <p:nvPr>
            <p:ph type="ftr" sz="quarter" idx="11"/>
          </p:nvPr>
        </p:nvSpPr>
        <p:spPr>
          <a:xfrm>
            <a:off x="4145280" y="6377940"/>
            <a:ext cx="3901440" cy="276999"/>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AD0F07A-6DD4-4AE9-85F0-758B50DFC32A}"/>
              </a:ext>
            </a:extLst>
          </p:cNvPr>
          <p:cNvSpPr>
            <a:spLocks noGrp="1"/>
          </p:cNvSpPr>
          <p:nvPr>
            <p:ph type="sldNum" sz="quarter" idx="12"/>
          </p:nvPr>
        </p:nvSpPr>
        <p:spPr>
          <a:xfrm>
            <a:off x="8778240" y="6377940"/>
            <a:ext cx="2804160" cy="276999"/>
          </a:xfrm>
        </p:spPr>
        <p:txBody>
          <a:bodyPr/>
          <a:lstStyle>
            <a:lvl1pPr>
              <a:defRPr/>
            </a:lvl1pPr>
          </a:lstStyle>
          <a:p>
            <a:fld id="{94146414-2088-49F3-B646-E6CF5BCCD3D9}" type="slidenum">
              <a:rPr lang="en-US" altLang="en-US"/>
              <a:pPr/>
              <a:t>‹#›</a:t>
            </a:fld>
            <a:endParaRPr lang="en-US" altLang="en-US"/>
          </a:p>
        </p:txBody>
      </p:sp>
    </p:spTree>
    <p:extLst>
      <p:ext uri="{BB962C8B-B14F-4D97-AF65-F5344CB8AC3E}">
        <p14:creationId xmlns:p14="http://schemas.microsoft.com/office/powerpoint/2010/main" val="241283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4487" y="578942"/>
            <a:ext cx="11203025" cy="635000"/>
          </a:xfrm>
          <a:prstGeom prst="rect">
            <a:avLst/>
          </a:prstGeom>
        </p:spPr>
        <p:txBody>
          <a:bodyPr wrap="square" lIns="0" tIns="0" rIns="0" bIns="0">
            <a:spAutoFit/>
          </a:bodyPr>
          <a:lstStyle>
            <a:lvl1pPr>
              <a:defRPr sz="40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33196" y="3405828"/>
            <a:ext cx="8541385" cy="309816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8/26/2019</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ideo" Target="https://www.youtube.com/embed/NCBEYaC876A" TargetMode="Externa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6.xml"/><Relationship Id="rId1" Type="http://schemas.openxmlformats.org/officeDocument/2006/relationships/video" Target="https://www.youtube.com/embed/Lfytw8VQGJc"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youtube.com/watch?v=1DJOTEDBA2c"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8.gi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063999"/>
            <a:ext cx="12192000" cy="2793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xfrm>
            <a:off x="914400" y="2359406"/>
            <a:ext cx="10668000" cy="1873590"/>
          </a:xfrm>
          <a:prstGeom prst="rect">
            <a:avLst/>
          </a:prstGeom>
        </p:spPr>
        <p:txBody>
          <a:bodyPr vert="horz" wrap="square" lIns="0" tIns="128270" rIns="0" bIns="0" rtlCol="0">
            <a:spAutoFit/>
          </a:bodyPr>
          <a:lstStyle/>
          <a:p>
            <a:pPr marL="1270" algn="ctr">
              <a:lnSpc>
                <a:spcPct val="100000"/>
              </a:lnSpc>
              <a:spcBef>
                <a:spcPts val="1010"/>
              </a:spcBef>
            </a:pPr>
            <a:r>
              <a:rPr lang="en-US" spc="-95" dirty="0"/>
              <a:t>Brief </a:t>
            </a:r>
            <a:r>
              <a:rPr spc="-95" dirty="0"/>
              <a:t>Introduction</a:t>
            </a:r>
            <a:r>
              <a:rPr spc="-495" dirty="0"/>
              <a:t> </a:t>
            </a:r>
            <a:r>
              <a:rPr spc="-110" dirty="0"/>
              <a:t>to</a:t>
            </a:r>
            <a:r>
              <a:rPr spc="-445" dirty="0"/>
              <a:t> </a:t>
            </a:r>
            <a:r>
              <a:rPr spc="-65" dirty="0"/>
              <a:t>Virtual</a:t>
            </a:r>
            <a:r>
              <a:rPr spc="-475" dirty="0"/>
              <a:t> </a:t>
            </a:r>
            <a:r>
              <a:rPr spc="-30" dirty="0"/>
              <a:t>Reality</a:t>
            </a:r>
            <a:br>
              <a:rPr lang="en-US" spc="-30" dirty="0"/>
            </a:br>
            <a:r>
              <a:rPr lang="en-US" sz="3600" spc="-30" dirty="0"/>
              <a:t>…and Augmented Reality</a:t>
            </a:r>
            <a:endParaRPr spc="-30" dirty="0"/>
          </a:p>
          <a:p>
            <a:pPr marL="1270" algn="ctr">
              <a:lnSpc>
                <a:spcPct val="100000"/>
              </a:lnSpc>
              <a:spcBef>
                <a:spcPts val="440"/>
              </a:spcBef>
            </a:pPr>
            <a:endParaRPr sz="2400" dirty="0">
              <a:latin typeface="Segoe UI"/>
              <a:cs typeface="Segoe UI"/>
            </a:endParaRPr>
          </a:p>
        </p:txBody>
      </p:sp>
      <p:sp>
        <p:nvSpPr>
          <p:cNvPr id="4" name="object 4"/>
          <p:cNvSpPr txBox="1"/>
          <p:nvPr/>
        </p:nvSpPr>
        <p:spPr>
          <a:xfrm>
            <a:off x="2647569" y="4403597"/>
            <a:ext cx="689737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BEBEBE"/>
                </a:solidFill>
                <a:latin typeface="Segoe UI"/>
                <a:cs typeface="Segoe UI"/>
              </a:rPr>
              <a:t>UNIVERSITY OF </a:t>
            </a:r>
            <a:r>
              <a:rPr sz="2400" spc="-5" dirty="0">
                <a:solidFill>
                  <a:srgbClr val="BEBEBE"/>
                </a:solidFill>
                <a:latin typeface="Segoe UI"/>
                <a:cs typeface="Segoe UI"/>
              </a:rPr>
              <a:t>ILLINOIS </a:t>
            </a:r>
            <a:r>
              <a:rPr sz="2400" spc="-85" dirty="0">
                <a:solidFill>
                  <a:srgbClr val="BEBEBE"/>
                </a:solidFill>
                <a:latin typeface="Segoe UI"/>
                <a:cs typeface="Segoe UI"/>
              </a:rPr>
              <a:t>AT</a:t>
            </a:r>
            <a:r>
              <a:rPr sz="2400" spc="15" dirty="0">
                <a:solidFill>
                  <a:srgbClr val="BEBEBE"/>
                </a:solidFill>
                <a:latin typeface="Segoe UI"/>
                <a:cs typeface="Segoe UI"/>
              </a:rPr>
              <a:t> </a:t>
            </a:r>
            <a:r>
              <a:rPr sz="2400" spc="-15" dirty="0">
                <a:solidFill>
                  <a:srgbClr val="BEBEBE"/>
                </a:solidFill>
                <a:latin typeface="Segoe UI"/>
                <a:cs typeface="Segoe UI"/>
              </a:rPr>
              <a:t>URBANA-CHAMPAIGN</a:t>
            </a:r>
            <a:endParaRPr sz="2400">
              <a:latin typeface="Segoe UI"/>
              <a:cs typeface="Segoe U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6565900" cy="696595"/>
          </a:xfrm>
          <a:prstGeom prst="rect">
            <a:avLst/>
          </a:prstGeom>
        </p:spPr>
        <p:txBody>
          <a:bodyPr vert="horz" wrap="square" lIns="0" tIns="13335" rIns="0" bIns="0" rtlCol="0">
            <a:spAutoFit/>
          </a:bodyPr>
          <a:lstStyle/>
          <a:p>
            <a:pPr marL="12700">
              <a:lnSpc>
                <a:spcPct val="100000"/>
              </a:lnSpc>
              <a:spcBef>
                <a:spcPts val="105"/>
              </a:spcBef>
            </a:pPr>
            <a:r>
              <a:rPr sz="4400" spc="-5" dirty="0"/>
              <a:t>VR</a:t>
            </a:r>
            <a:r>
              <a:rPr sz="4400" spc="10" dirty="0"/>
              <a:t> </a:t>
            </a:r>
            <a:r>
              <a:rPr sz="4400" spc="-10" dirty="0"/>
              <a:t>Applications…Experiences</a:t>
            </a:r>
            <a:endParaRPr sz="4400"/>
          </a:p>
        </p:txBody>
      </p:sp>
      <p:sp>
        <p:nvSpPr>
          <p:cNvPr id="3" name="object 3"/>
          <p:cNvSpPr/>
          <p:nvPr/>
        </p:nvSpPr>
        <p:spPr>
          <a:xfrm>
            <a:off x="2499360" y="1713065"/>
            <a:ext cx="6793817" cy="47936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7414259"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 </a:t>
            </a:r>
            <a:r>
              <a:rPr sz="4400" spc="-5" dirty="0"/>
              <a:t>Body</a:t>
            </a:r>
            <a:r>
              <a:rPr sz="4400" spc="-25" dirty="0"/>
              <a:t> </a:t>
            </a:r>
            <a:r>
              <a:rPr sz="4400" spc="-10" dirty="0"/>
              <a:t>Swapping</a:t>
            </a:r>
            <a:endParaRPr sz="4400"/>
          </a:p>
        </p:txBody>
      </p:sp>
      <p:sp>
        <p:nvSpPr>
          <p:cNvPr id="3" name="object 3"/>
          <p:cNvSpPr/>
          <p:nvPr/>
        </p:nvSpPr>
        <p:spPr>
          <a:xfrm>
            <a:off x="616066" y="5243593"/>
            <a:ext cx="6619534" cy="79926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17648" y="1709927"/>
            <a:ext cx="5542788" cy="307543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9680575"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Applications…Flying </a:t>
            </a:r>
            <a:r>
              <a:rPr sz="4400" spc="-40" dirty="0"/>
              <a:t>Like </a:t>
            </a:r>
            <a:r>
              <a:rPr sz="4400" dirty="0"/>
              <a:t>in </a:t>
            </a:r>
            <a:r>
              <a:rPr sz="4400" spc="-85" dirty="0"/>
              <a:t>Your</a:t>
            </a:r>
            <a:r>
              <a:rPr sz="4400" spc="70" dirty="0"/>
              <a:t> </a:t>
            </a:r>
            <a:r>
              <a:rPr sz="4400" spc="-15" dirty="0"/>
              <a:t>Dreams</a:t>
            </a:r>
            <a:endParaRPr sz="4400"/>
          </a:p>
        </p:txBody>
      </p:sp>
      <p:sp>
        <p:nvSpPr>
          <p:cNvPr id="3" name="object 3"/>
          <p:cNvSpPr/>
          <p:nvPr/>
        </p:nvSpPr>
        <p:spPr>
          <a:xfrm>
            <a:off x="2371344" y="1761384"/>
            <a:ext cx="7449311" cy="48637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8A59-B5B7-4B24-A020-5196348F89E4}"/>
              </a:ext>
            </a:extLst>
          </p:cNvPr>
          <p:cNvSpPr>
            <a:spLocks noGrp="1"/>
          </p:cNvSpPr>
          <p:nvPr>
            <p:ph type="title"/>
          </p:nvPr>
        </p:nvSpPr>
        <p:spPr/>
        <p:txBody>
          <a:bodyPr/>
          <a:lstStyle/>
          <a:p>
            <a:r>
              <a:rPr lang="en-US" dirty="0"/>
              <a:t>Let’s Answer Some Questions……</a:t>
            </a:r>
          </a:p>
        </p:txBody>
      </p:sp>
      <p:sp>
        <p:nvSpPr>
          <p:cNvPr id="3" name="Text Placeholder 2">
            <a:extLst>
              <a:ext uri="{FF2B5EF4-FFF2-40B4-BE49-F238E27FC236}">
                <a16:creationId xmlns:a16="http://schemas.microsoft.com/office/drawing/2014/main" id="{BD205025-0C88-4E24-B0B4-7E19576F3B4F}"/>
              </a:ext>
            </a:extLst>
          </p:cNvPr>
          <p:cNvSpPr>
            <a:spLocks noGrp="1"/>
          </p:cNvSpPr>
          <p:nvPr>
            <p:ph type="body" idx="1"/>
          </p:nvPr>
        </p:nvSpPr>
        <p:spPr>
          <a:xfrm>
            <a:off x="381000" y="1896930"/>
            <a:ext cx="8541385" cy="2954655"/>
          </a:xfrm>
        </p:spPr>
        <p:txBody>
          <a:bodyPr/>
          <a:lstStyle/>
          <a:p>
            <a:r>
              <a:rPr lang="en-US" dirty="0"/>
              <a:t>What are the components of a VR system?</a:t>
            </a:r>
          </a:p>
          <a:p>
            <a:endParaRPr lang="en-US" dirty="0"/>
          </a:p>
          <a:p>
            <a:r>
              <a:rPr lang="en-US" dirty="0"/>
              <a:t>How does VR work?</a:t>
            </a:r>
          </a:p>
          <a:p>
            <a:endParaRPr lang="en-US" dirty="0"/>
          </a:p>
          <a:p>
            <a:r>
              <a:rPr lang="en-US" dirty="0"/>
              <a:t>What are some popular VR platforms?</a:t>
            </a:r>
          </a:p>
          <a:p>
            <a:endParaRPr lang="en-US" dirty="0"/>
          </a:p>
          <a:p>
            <a:r>
              <a:rPr lang="en-US" dirty="0"/>
              <a:t>What problems remain to be solved?</a:t>
            </a:r>
          </a:p>
          <a:p>
            <a:endParaRPr lang="en-US" dirty="0"/>
          </a:p>
        </p:txBody>
      </p:sp>
      <p:sp>
        <p:nvSpPr>
          <p:cNvPr id="4" name="object 4">
            <a:extLst>
              <a:ext uri="{FF2B5EF4-FFF2-40B4-BE49-F238E27FC236}">
                <a16:creationId xmlns:a16="http://schemas.microsoft.com/office/drawing/2014/main" id="{5C7B1152-B7B0-4A9C-B56D-0113FF730F6C}"/>
              </a:ext>
            </a:extLst>
          </p:cNvPr>
          <p:cNvSpPr/>
          <p:nvPr/>
        </p:nvSpPr>
        <p:spPr>
          <a:xfrm>
            <a:off x="8295945" y="497517"/>
            <a:ext cx="3401567" cy="435406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595222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129" y="5063829"/>
            <a:ext cx="11963378" cy="1267713"/>
          </a:xfrm>
          <a:prstGeom prst="rect">
            <a:avLst/>
          </a:prstGeom>
          <a:blipFill>
            <a:blip r:embed="rId2" cstate="print"/>
            <a:stretch>
              <a:fillRect/>
            </a:stretch>
          </a:blipFill>
        </p:spPr>
        <p:txBody>
          <a:bodyPr wrap="square" lIns="0" tIns="0" rIns="0" bIns="0" rtlCol="0"/>
          <a:lstStyle/>
          <a:p>
            <a:endParaRPr sz="3000"/>
          </a:p>
        </p:txBody>
      </p:sp>
      <p:sp>
        <p:nvSpPr>
          <p:cNvPr id="3" name="object 3"/>
          <p:cNvSpPr/>
          <p:nvPr/>
        </p:nvSpPr>
        <p:spPr>
          <a:xfrm>
            <a:off x="254000" y="5106817"/>
            <a:ext cx="11811000" cy="1117600"/>
          </a:xfrm>
          <a:prstGeom prst="rect">
            <a:avLst/>
          </a:prstGeom>
          <a:blipFill>
            <a:blip r:embed="rId3" cstate="print"/>
            <a:stretch>
              <a:fillRect/>
            </a:stretch>
          </a:blipFill>
        </p:spPr>
        <p:txBody>
          <a:bodyPr wrap="square" lIns="0" tIns="0" rIns="0" bIns="0" rtlCol="0"/>
          <a:lstStyle/>
          <a:p>
            <a:endParaRPr sz="3000"/>
          </a:p>
        </p:txBody>
      </p:sp>
      <p:sp>
        <p:nvSpPr>
          <p:cNvPr id="4" name="object 4"/>
          <p:cNvSpPr/>
          <p:nvPr/>
        </p:nvSpPr>
        <p:spPr>
          <a:xfrm>
            <a:off x="8025868" y="5581339"/>
            <a:ext cx="222588" cy="222588"/>
          </a:xfrm>
          <a:prstGeom prst="rect">
            <a:avLst/>
          </a:prstGeom>
          <a:blipFill>
            <a:blip r:embed="rId4" cstate="print"/>
            <a:stretch>
              <a:fillRect/>
            </a:stretch>
          </a:blipFill>
        </p:spPr>
        <p:txBody>
          <a:bodyPr wrap="square" lIns="0" tIns="0" rIns="0" bIns="0" rtlCol="0"/>
          <a:lstStyle/>
          <a:p>
            <a:endParaRPr sz="3000"/>
          </a:p>
        </p:txBody>
      </p:sp>
      <p:sp>
        <p:nvSpPr>
          <p:cNvPr id="5" name="object 5"/>
          <p:cNvSpPr/>
          <p:nvPr/>
        </p:nvSpPr>
        <p:spPr>
          <a:xfrm>
            <a:off x="10405932" y="5579930"/>
            <a:ext cx="532342" cy="224367"/>
          </a:xfrm>
          <a:custGeom>
            <a:avLst/>
            <a:gdLst/>
            <a:ahLst/>
            <a:cxnLst/>
            <a:rect l="l" t="t" r="r" b="b"/>
            <a:pathLst>
              <a:path w="319404" h="134620">
                <a:moveTo>
                  <a:pt x="159677" y="0"/>
                </a:moveTo>
                <a:lnTo>
                  <a:pt x="113034" y="2847"/>
                </a:lnTo>
                <a:lnTo>
                  <a:pt x="71818" y="10824"/>
                </a:lnTo>
                <a:lnTo>
                  <a:pt x="24578" y="30842"/>
                </a:lnTo>
                <a:lnTo>
                  <a:pt x="0" y="67208"/>
                </a:lnTo>
                <a:lnTo>
                  <a:pt x="947" y="74771"/>
                </a:lnTo>
                <a:lnTo>
                  <a:pt x="28802" y="106233"/>
                </a:lnTo>
                <a:lnTo>
                  <a:pt x="71853" y="123596"/>
                </a:lnTo>
                <a:lnTo>
                  <a:pt x="128071" y="133131"/>
                </a:lnTo>
                <a:lnTo>
                  <a:pt x="159677" y="134416"/>
                </a:lnTo>
                <a:lnTo>
                  <a:pt x="183552" y="133683"/>
                </a:lnTo>
                <a:lnTo>
                  <a:pt x="206319" y="131568"/>
                </a:lnTo>
                <a:lnTo>
                  <a:pt x="227726" y="128173"/>
                </a:lnTo>
                <a:lnTo>
                  <a:pt x="242579" y="124739"/>
                </a:lnTo>
                <a:lnTo>
                  <a:pt x="159677" y="124739"/>
                </a:lnTo>
                <a:lnTo>
                  <a:pt x="136393" y="124028"/>
                </a:lnTo>
                <a:lnTo>
                  <a:pt x="93468" y="118674"/>
                </a:lnTo>
                <a:lnTo>
                  <a:pt x="42319" y="102527"/>
                </a:lnTo>
                <a:lnTo>
                  <a:pt x="9677" y="74117"/>
                </a:lnTo>
                <a:lnTo>
                  <a:pt x="9677" y="60299"/>
                </a:lnTo>
                <a:lnTo>
                  <a:pt x="42316" y="31884"/>
                </a:lnTo>
                <a:lnTo>
                  <a:pt x="100215" y="14512"/>
                </a:lnTo>
                <a:lnTo>
                  <a:pt x="159677" y="9677"/>
                </a:lnTo>
                <a:lnTo>
                  <a:pt x="242276" y="9677"/>
                </a:lnTo>
                <a:lnTo>
                  <a:pt x="220760" y="4970"/>
                </a:lnTo>
                <a:lnTo>
                  <a:pt x="191282" y="1285"/>
                </a:lnTo>
                <a:lnTo>
                  <a:pt x="159677" y="0"/>
                </a:lnTo>
                <a:close/>
              </a:path>
              <a:path w="319404" h="134620">
                <a:moveTo>
                  <a:pt x="242276" y="9677"/>
                </a:moveTo>
                <a:lnTo>
                  <a:pt x="159677" y="9677"/>
                </a:lnTo>
                <a:lnTo>
                  <a:pt x="182960" y="10387"/>
                </a:lnTo>
                <a:lnTo>
                  <a:pt x="205120" y="12445"/>
                </a:lnTo>
                <a:lnTo>
                  <a:pt x="244982" y="20167"/>
                </a:lnTo>
                <a:lnTo>
                  <a:pt x="289424" y="38898"/>
                </a:lnTo>
                <a:lnTo>
                  <a:pt x="309676" y="60299"/>
                </a:lnTo>
                <a:lnTo>
                  <a:pt x="309676" y="74117"/>
                </a:lnTo>
                <a:lnTo>
                  <a:pt x="277038" y="102532"/>
                </a:lnTo>
                <a:lnTo>
                  <a:pt x="219138" y="119903"/>
                </a:lnTo>
                <a:lnTo>
                  <a:pt x="159677" y="124739"/>
                </a:lnTo>
                <a:lnTo>
                  <a:pt x="242579" y="124739"/>
                </a:lnTo>
                <a:lnTo>
                  <a:pt x="281285" y="111226"/>
                </a:lnTo>
                <a:lnTo>
                  <a:pt x="315688" y="81957"/>
                </a:lnTo>
                <a:lnTo>
                  <a:pt x="319354" y="67208"/>
                </a:lnTo>
                <a:lnTo>
                  <a:pt x="318406" y="59644"/>
                </a:lnTo>
                <a:lnTo>
                  <a:pt x="290547" y="28182"/>
                </a:lnTo>
                <a:lnTo>
                  <a:pt x="247501" y="10820"/>
                </a:lnTo>
                <a:lnTo>
                  <a:pt x="242276" y="9677"/>
                </a:lnTo>
                <a:close/>
              </a:path>
            </a:pathLst>
          </a:custGeom>
          <a:solidFill>
            <a:srgbClr val="BCBDB8"/>
          </a:solidFill>
        </p:spPr>
        <p:txBody>
          <a:bodyPr wrap="square" lIns="0" tIns="0" rIns="0" bIns="0" rtlCol="0"/>
          <a:lstStyle/>
          <a:p>
            <a:endParaRPr sz="3000"/>
          </a:p>
        </p:txBody>
      </p:sp>
      <p:sp>
        <p:nvSpPr>
          <p:cNvPr id="6" name="object 6"/>
          <p:cNvSpPr txBox="1">
            <a:spLocks noGrp="1"/>
          </p:cNvSpPr>
          <p:nvPr>
            <p:ph type="title"/>
          </p:nvPr>
        </p:nvSpPr>
        <p:spPr>
          <a:xfrm>
            <a:off x="2271633" y="39232"/>
            <a:ext cx="7658100" cy="636927"/>
          </a:xfrm>
          <a:prstGeom prst="rect">
            <a:avLst/>
          </a:prstGeom>
        </p:spPr>
        <p:txBody>
          <a:bodyPr vert="horz" wrap="square" lIns="0" tIns="21167" rIns="0" bIns="0" rtlCol="0">
            <a:spAutoFit/>
          </a:bodyPr>
          <a:lstStyle/>
          <a:p>
            <a:pPr marL="21167">
              <a:spcBef>
                <a:spcPts val="167"/>
              </a:spcBef>
            </a:pPr>
            <a:r>
              <a:rPr dirty="0"/>
              <a:t>A Brief </a:t>
            </a:r>
            <a:r>
              <a:rPr spc="-8" dirty="0"/>
              <a:t>History </a:t>
            </a:r>
            <a:r>
              <a:rPr dirty="0"/>
              <a:t>of </a:t>
            </a:r>
            <a:r>
              <a:rPr spc="-42" dirty="0"/>
              <a:t>Virtual</a:t>
            </a:r>
            <a:r>
              <a:rPr spc="-8" dirty="0"/>
              <a:t> </a:t>
            </a:r>
            <a:r>
              <a:rPr spc="-42" dirty="0"/>
              <a:t>Reality</a:t>
            </a:r>
          </a:p>
        </p:txBody>
      </p:sp>
      <p:sp>
        <p:nvSpPr>
          <p:cNvPr id="7" name="object 7"/>
          <p:cNvSpPr/>
          <p:nvPr/>
        </p:nvSpPr>
        <p:spPr>
          <a:xfrm>
            <a:off x="665509" y="5579646"/>
            <a:ext cx="222588" cy="222588"/>
          </a:xfrm>
          <a:prstGeom prst="rect">
            <a:avLst/>
          </a:prstGeom>
          <a:blipFill>
            <a:blip r:embed="rId4" cstate="print"/>
            <a:stretch>
              <a:fillRect/>
            </a:stretch>
          </a:blipFill>
        </p:spPr>
        <p:txBody>
          <a:bodyPr wrap="square" lIns="0" tIns="0" rIns="0" bIns="0" rtlCol="0"/>
          <a:lstStyle/>
          <a:p>
            <a:endParaRPr sz="3000"/>
          </a:p>
        </p:txBody>
      </p:sp>
      <p:sp>
        <p:nvSpPr>
          <p:cNvPr id="8" name="object 8"/>
          <p:cNvSpPr/>
          <p:nvPr/>
        </p:nvSpPr>
        <p:spPr>
          <a:xfrm>
            <a:off x="471043" y="5964385"/>
            <a:ext cx="630385" cy="422570"/>
          </a:xfrm>
          <a:prstGeom prst="rect">
            <a:avLst/>
          </a:prstGeom>
          <a:blipFill>
            <a:blip r:embed="rId5" cstate="print"/>
            <a:stretch>
              <a:fillRect/>
            </a:stretch>
          </a:blipFill>
        </p:spPr>
        <p:txBody>
          <a:bodyPr wrap="square" lIns="0" tIns="0" rIns="0" bIns="0" rtlCol="0"/>
          <a:lstStyle/>
          <a:p>
            <a:endParaRPr sz="3000"/>
          </a:p>
        </p:txBody>
      </p:sp>
      <p:sp>
        <p:nvSpPr>
          <p:cNvPr id="9" name="object 9"/>
          <p:cNvSpPr txBox="1"/>
          <p:nvPr/>
        </p:nvSpPr>
        <p:spPr>
          <a:xfrm>
            <a:off x="522397" y="6009561"/>
            <a:ext cx="513292"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1838</a:t>
            </a:r>
            <a:endParaRPr sz="1667">
              <a:latin typeface="Arial"/>
              <a:cs typeface="Arial"/>
            </a:endParaRPr>
          </a:p>
        </p:txBody>
      </p:sp>
      <p:sp>
        <p:nvSpPr>
          <p:cNvPr id="10" name="object 10"/>
          <p:cNvSpPr/>
          <p:nvPr/>
        </p:nvSpPr>
        <p:spPr>
          <a:xfrm>
            <a:off x="7834758" y="5964385"/>
            <a:ext cx="630385" cy="422570"/>
          </a:xfrm>
          <a:prstGeom prst="rect">
            <a:avLst/>
          </a:prstGeom>
          <a:blipFill>
            <a:blip r:embed="rId5" cstate="print"/>
            <a:stretch>
              <a:fillRect/>
            </a:stretch>
          </a:blipFill>
        </p:spPr>
        <p:txBody>
          <a:bodyPr wrap="square" lIns="0" tIns="0" rIns="0" bIns="0" rtlCol="0"/>
          <a:lstStyle/>
          <a:p>
            <a:endParaRPr sz="3000"/>
          </a:p>
        </p:txBody>
      </p:sp>
      <p:sp>
        <p:nvSpPr>
          <p:cNvPr id="11" name="object 11"/>
          <p:cNvSpPr txBox="1"/>
          <p:nvPr/>
        </p:nvSpPr>
        <p:spPr>
          <a:xfrm>
            <a:off x="7888396" y="6009561"/>
            <a:ext cx="513292"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1968</a:t>
            </a:r>
            <a:endParaRPr sz="1667">
              <a:latin typeface="Arial"/>
              <a:cs typeface="Arial"/>
            </a:endParaRPr>
          </a:p>
        </p:txBody>
      </p:sp>
      <p:sp>
        <p:nvSpPr>
          <p:cNvPr id="12" name="object 12"/>
          <p:cNvSpPr/>
          <p:nvPr/>
        </p:nvSpPr>
        <p:spPr>
          <a:xfrm>
            <a:off x="10099970" y="5964385"/>
            <a:ext cx="1205357" cy="422570"/>
          </a:xfrm>
          <a:prstGeom prst="rect">
            <a:avLst/>
          </a:prstGeom>
          <a:blipFill>
            <a:blip r:embed="rId6" cstate="print"/>
            <a:stretch>
              <a:fillRect/>
            </a:stretch>
          </a:blipFill>
        </p:spPr>
        <p:txBody>
          <a:bodyPr wrap="square" lIns="0" tIns="0" rIns="0" bIns="0" rtlCol="0"/>
          <a:lstStyle/>
          <a:p>
            <a:endParaRPr sz="3000"/>
          </a:p>
        </p:txBody>
      </p:sp>
      <p:sp>
        <p:nvSpPr>
          <p:cNvPr id="13" name="object 13"/>
          <p:cNvSpPr txBox="1"/>
          <p:nvPr/>
        </p:nvSpPr>
        <p:spPr>
          <a:xfrm>
            <a:off x="10164178" y="6009561"/>
            <a:ext cx="1055158"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2012-2019</a:t>
            </a:r>
            <a:endParaRPr sz="1667">
              <a:latin typeface="Arial"/>
              <a:cs typeface="Arial"/>
            </a:endParaRPr>
          </a:p>
        </p:txBody>
      </p:sp>
      <p:sp>
        <p:nvSpPr>
          <p:cNvPr id="14" name="object 14"/>
          <p:cNvSpPr/>
          <p:nvPr/>
        </p:nvSpPr>
        <p:spPr>
          <a:xfrm>
            <a:off x="541396" y="2503766"/>
            <a:ext cx="3086012" cy="1941245"/>
          </a:xfrm>
          <a:prstGeom prst="rect">
            <a:avLst/>
          </a:prstGeom>
          <a:blipFill>
            <a:blip r:embed="rId7" cstate="print"/>
            <a:stretch>
              <a:fillRect/>
            </a:stretch>
          </a:blipFill>
        </p:spPr>
        <p:txBody>
          <a:bodyPr wrap="square" lIns="0" tIns="0" rIns="0" bIns="0" rtlCol="0"/>
          <a:lstStyle/>
          <a:p>
            <a:endParaRPr sz="3000"/>
          </a:p>
        </p:txBody>
      </p:sp>
      <p:sp>
        <p:nvSpPr>
          <p:cNvPr id="15" name="object 15"/>
          <p:cNvSpPr/>
          <p:nvPr/>
        </p:nvSpPr>
        <p:spPr>
          <a:xfrm>
            <a:off x="4191001" y="2657381"/>
            <a:ext cx="1940142" cy="1594565"/>
          </a:xfrm>
          <a:prstGeom prst="rect">
            <a:avLst/>
          </a:prstGeom>
          <a:blipFill>
            <a:blip r:embed="rId8" cstate="print"/>
            <a:stretch>
              <a:fillRect/>
            </a:stretch>
          </a:blipFill>
        </p:spPr>
        <p:txBody>
          <a:bodyPr wrap="square" lIns="0" tIns="0" rIns="0" bIns="0" rtlCol="0"/>
          <a:lstStyle/>
          <a:p>
            <a:endParaRPr sz="3000"/>
          </a:p>
        </p:txBody>
      </p:sp>
      <p:sp>
        <p:nvSpPr>
          <p:cNvPr id="16" name="object 16"/>
          <p:cNvSpPr txBox="1"/>
          <p:nvPr/>
        </p:nvSpPr>
        <p:spPr>
          <a:xfrm>
            <a:off x="667017" y="1494718"/>
            <a:ext cx="2923117" cy="713871"/>
          </a:xfrm>
          <a:prstGeom prst="rect">
            <a:avLst/>
          </a:prstGeom>
        </p:spPr>
        <p:txBody>
          <a:bodyPr vert="horz" wrap="square" lIns="0" tIns="21167" rIns="0" bIns="0" rtlCol="0">
            <a:spAutoFit/>
          </a:bodyPr>
          <a:lstStyle/>
          <a:p>
            <a:pPr algn="ctr">
              <a:lnSpc>
                <a:spcPts val="3117"/>
              </a:lnSpc>
              <a:spcBef>
                <a:spcPts val="167"/>
              </a:spcBef>
            </a:pPr>
            <a:r>
              <a:rPr sz="2667" spc="8" dirty="0">
                <a:solidFill>
                  <a:srgbClr val="141313"/>
                </a:solidFill>
                <a:latin typeface="Arial"/>
                <a:cs typeface="Arial"/>
              </a:rPr>
              <a:t>Stereoscopes</a:t>
            </a:r>
            <a:endParaRPr sz="2667">
              <a:latin typeface="Arial"/>
              <a:cs typeface="Arial"/>
            </a:endParaRPr>
          </a:p>
          <a:p>
            <a:pPr algn="ctr">
              <a:lnSpc>
                <a:spcPts val="2317"/>
              </a:lnSpc>
            </a:pPr>
            <a:r>
              <a:rPr sz="2000" spc="-17" dirty="0">
                <a:solidFill>
                  <a:srgbClr val="141313"/>
                </a:solidFill>
                <a:latin typeface="Arial"/>
                <a:cs typeface="Arial"/>
              </a:rPr>
              <a:t>Wheatstone, </a:t>
            </a:r>
            <a:r>
              <a:rPr sz="2000" dirty="0">
                <a:solidFill>
                  <a:srgbClr val="141313"/>
                </a:solidFill>
                <a:latin typeface="Arial"/>
                <a:cs typeface="Arial"/>
              </a:rPr>
              <a:t>Brewster,</a:t>
            </a:r>
            <a:r>
              <a:rPr sz="2000" spc="-67" dirty="0">
                <a:solidFill>
                  <a:srgbClr val="141313"/>
                </a:solidFill>
                <a:latin typeface="Arial"/>
                <a:cs typeface="Arial"/>
              </a:rPr>
              <a:t> </a:t>
            </a:r>
            <a:r>
              <a:rPr sz="2000" dirty="0">
                <a:solidFill>
                  <a:srgbClr val="141313"/>
                </a:solidFill>
                <a:latin typeface="Arial"/>
                <a:cs typeface="Arial"/>
              </a:rPr>
              <a:t>…</a:t>
            </a:r>
            <a:endParaRPr sz="2000">
              <a:latin typeface="Arial"/>
              <a:cs typeface="Arial"/>
            </a:endParaRPr>
          </a:p>
        </p:txBody>
      </p:sp>
      <p:sp>
        <p:nvSpPr>
          <p:cNvPr id="17" name="object 17"/>
          <p:cNvSpPr txBox="1"/>
          <p:nvPr/>
        </p:nvSpPr>
        <p:spPr>
          <a:xfrm>
            <a:off x="4227931" y="1502078"/>
            <a:ext cx="1821392" cy="713871"/>
          </a:xfrm>
          <a:prstGeom prst="rect">
            <a:avLst/>
          </a:prstGeom>
        </p:spPr>
        <p:txBody>
          <a:bodyPr vert="horz" wrap="square" lIns="0" tIns="21167" rIns="0" bIns="0" rtlCol="0">
            <a:spAutoFit/>
          </a:bodyPr>
          <a:lstStyle/>
          <a:p>
            <a:pPr algn="ctr">
              <a:lnSpc>
                <a:spcPts val="3117"/>
              </a:lnSpc>
              <a:spcBef>
                <a:spcPts val="167"/>
              </a:spcBef>
            </a:pPr>
            <a:r>
              <a:rPr sz="2667" spc="-150" dirty="0">
                <a:solidFill>
                  <a:srgbClr val="141313"/>
                </a:solidFill>
                <a:latin typeface="Arial"/>
                <a:cs typeface="Arial"/>
              </a:rPr>
              <a:t>VR </a:t>
            </a:r>
            <a:r>
              <a:rPr sz="2667" dirty="0">
                <a:solidFill>
                  <a:srgbClr val="141313"/>
                </a:solidFill>
                <a:latin typeface="Arial"/>
                <a:cs typeface="Arial"/>
              </a:rPr>
              <a:t>&amp;</a:t>
            </a:r>
            <a:r>
              <a:rPr sz="2667" spc="75" dirty="0">
                <a:solidFill>
                  <a:srgbClr val="141313"/>
                </a:solidFill>
                <a:latin typeface="Arial"/>
                <a:cs typeface="Arial"/>
              </a:rPr>
              <a:t> </a:t>
            </a:r>
            <a:r>
              <a:rPr sz="2667" spc="-75" dirty="0">
                <a:solidFill>
                  <a:srgbClr val="141313"/>
                </a:solidFill>
                <a:latin typeface="Arial"/>
                <a:cs typeface="Arial"/>
              </a:rPr>
              <a:t>AR</a:t>
            </a:r>
            <a:endParaRPr sz="2667">
              <a:latin typeface="Arial"/>
              <a:cs typeface="Arial"/>
            </a:endParaRPr>
          </a:p>
          <a:p>
            <a:pPr algn="ctr">
              <a:lnSpc>
                <a:spcPts val="2317"/>
              </a:lnSpc>
            </a:pPr>
            <a:r>
              <a:rPr sz="2000" dirty="0">
                <a:solidFill>
                  <a:srgbClr val="141313"/>
                </a:solidFill>
                <a:latin typeface="Arial"/>
                <a:cs typeface="Arial"/>
              </a:rPr>
              <a:t>Ivan</a:t>
            </a:r>
            <a:r>
              <a:rPr sz="2000" spc="-75" dirty="0">
                <a:solidFill>
                  <a:srgbClr val="141313"/>
                </a:solidFill>
                <a:latin typeface="Arial"/>
                <a:cs typeface="Arial"/>
              </a:rPr>
              <a:t> </a:t>
            </a:r>
            <a:r>
              <a:rPr sz="2000" spc="-8" dirty="0">
                <a:solidFill>
                  <a:srgbClr val="141313"/>
                </a:solidFill>
                <a:latin typeface="Arial"/>
                <a:cs typeface="Arial"/>
              </a:rPr>
              <a:t>Sutherland</a:t>
            </a:r>
            <a:endParaRPr sz="2000">
              <a:latin typeface="Arial"/>
              <a:cs typeface="Arial"/>
            </a:endParaRPr>
          </a:p>
        </p:txBody>
      </p:sp>
      <p:sp>
        <p:nvSpPr>
          <p:cNvPr id="18" name="object 18"/>
          <p:cNvSpPr txBox="1"/>
          <p:nvPr/>
        </p:nvSpPr>
        <p:spPr>
          <a:xfrm>
            <a:off x="8992584" y="1502078"/>
            <a:ext cx="3106208" cy="713871"/>
          </a:xfrm>
          <a:prstGeom prst="rect">
            <a:avLst/>
          </a:prstGeom>
        </p:spPr>
        <p:txBody>
          <a:bodyPr vert="horz" wrap="square" lIns="0" tIns="21167" rIns="0" bIns="0" rtlCol="0">
            <a:spAutoFit/>
          </a:bodyPr>
          <a:lstStyle/>
          <a:p>
            <a:pPr algn="ctr">
              <a:lnSpc>
                <a:spcPts val="3117"/>
              </a:lnSpc>
              <a:spcBef>
                <a:spcPts val="167"/>
              </a:spcBef>
            </a:pPr>
            <a:r>
              <a:rPr sz="2667" spc="-150" dirty="0">
                <a:solidFill>
                  <a:srgbClr val="141313"/>
                </a:solidFill>
                <a:latin typeface="Arial"/>
                <a:cs typeface="Arial"/>
              </a:rPr>
              <a:t>VR</a:t>
            </a:r>
            <a:r>
              <a:rPr sz="2667" spc="-17" dirty="0">
                <a:solidFill>
                  <a:srgbClr val="141313"/>
                </a:solidFill>
                <a:latin typeface="Arial"/>
                <a:cs typeface="Arial"/>
              </a:rPr>
              <a:t> </a:t>
            </a:r>
            <a:r>
              <a:rPr sz="2667" spc="8" dirty="0">
                <a:solidFill>
                  <a:srgbClr val="141313"/>
                </a:solidFill>
                <a:latin typeface="Arial"/>
                <a:cs typeface="Arial"/>
              </a:rPr>
              <a:t>explosion</a:t>
            </a:r>
            <a:endParaRPr sz="2667">
              <a:latin typeface="Arial"/>
              <a:cs typeface="Arial"/>
            </a:endParaRPr>
          </a:p>
          <a:p>
            <a:pPr algn="ctr">
              <a:lnSpc>
                <a:spcPts val="2317"/>
              </a:lnSpc>
            </a:pPr>
            <a:r>
              <a:rPr sz="2000" spc="8" dirty="0">
                <a:solidFill>
                  <a:srgbClr val="141313"/>
                </a:solidFill>
                <a:latin typeface="Arial"/>
                <a:cs typeface="Arial"/>
              </a:rPr>
              <a:t>Oculus, </a:t>
            </a:r>
            <a:r>
              <a:rPr sz="2000" spc="-25" dirty="0">
                <a:solidFill>
                  <a:srgbClr val="141313"/>
                </a:solidFill>
                <a:latin typeface="Arial"/>
                <a:cs typeface="Arial"/>
              </a:rPr>
              <a:t>Sony, </a:t>
            </a:r>
            <a:r>
              <a:rPr sz="2000" spc="-33" dirty="0">
                <a:solidFill>
                  <a:srgbClr val="141313"/>
                </a:solidFill>
                <a:latin typeface="Arial"/>
                <a:cs typeface="Arial"/>
              </a:rPr>
              <a:t>HTC, </a:t>
            </a:r>
            <a:r>
              <a:rPr sz="2000" spc="-42" dirty="0">
                <a:solidFill>
                  <a:srgbClr val="141313"/>
                </a:solidFill>
                <a:latin typeface="Arial"/>
                <a:cs typeface="Arial"/>
              </a:rPr>
              <a:t>MS,</a:t>
            </a:r>
            <a:r>
              <a:rPr sz="2000" spc="-17" dirty="0">
                <a:solidFill>
                  <a:srgbClr val="141313"/>
                </a:solidFill>
                <a:latin typeface="Arial"/>
                <a:cs typeface="Arial"/>
              </a:rPr>
              <a:t> </a:t>
            </a:r>
            <a:r>
              <a:rPr sz="2000" dirty="0">
                <a:solidFill>
                  <a:srgbClr val="141313"/>
                </a:solidFill>
                <a:latin typeface="Arial"/>
                <a:cs typeface="Arial"/>
              </a:rPr>
              <a:t>…</a:t>
            </a:r>
            <a:endParaRPr sz="2000">
              <a:latin typeface="Arial"/>
              <a:cs typeface="Arial"/>
            </a:endParaRPr>
          </a:p>
        </p:txBody>
      </p:sp>
      <p:sp>
        <p:nvSpPr>
          <p:cNvPr id="19" name="object 19"/>
          <p:cNvSpPr/>
          <p:nvPr/>
        </p:nvSpPr>
        <p:spPr>
          <a:xfrm>
            <a:off x="878559" y="4438792"/>
            <a:ext cx="782108" cy="1091142"/>
          </a:xfrm>
          <a:custGeom>
            <a:avLst/>
            <a:gdLst/>
            <a:ahLst/>
            <a:cxnLst/>
            <a:rect l="l" t="t" r="r" b="b"/>
            <a:pathLst>
              <a:path w="469265" h="654685">
                <a:moveTo>
                  <a:pt x="458203" y="0"/>
                </a:moveTo>
                <a:lnTo>
                  <a:pt x="0" y="647039"/>
                </a:lnTo>
                <a:lnTo>
                  <a:pt x="10528" y="654494"/>
                </a:lnTo>
                <a:lnTo>
                  <a:pt x="468731" y="7454"/>
                </a:lnTo>
                <a:lnTo>
                  <a:pt x="458203" y="0"/>
                </a:lnTo>
                <a:close/>
              </a:path>
            </a:pathLst>
          </a:custGeom>
          <a:solidFill>
            <a:srgbClr val="D3D4D0"/>
          </a:solidFill>
        </p:spPr>
        <p:txBody>
          <a:bodyPr wrap="square" lIns="0" tIns="0" rIns="0" bIns="0" rtlCol="0"/>
          <a:lstStyle/>
          <a:p>
            <a:endParaRPr sz="3000"/>
          </a:p>
        </p:txBody>
      </p:sp>
      <p:sp>
        <p:nvSpPr>
          <p:cNvPr id="20" name="object 20"/>
          <p:cNvSpPr/>
          <p:nvPr/>
        </p:nvSpPr>
        <p:spPr>
          <a:xfrm>
            <a:off x="874896" y="5400624"/>
            <a:ext cx="125942" cy="140758"/>
          </a:xfrm>
          <a:custGeom>
            <a:avLst/>
            <a:gdLst/>
            <a:ahLst/>
            <a:cxnLst/>
            <a:rect l="l" t="t" r="r" b="b"/>
            <a:pathLst>
              <a:path w="75565" h="84454">
                <a:moveTo>
                  <a:pt x="12941" y="0"/>
                </a:moveTo>
                <a:lnTo>
                  <a:pt x="0" y="84200"/>
                </a:lnTo>
                <a:lnTo>
                  <a:pt x="75133" y="44043"/>
                </a:lnTo>
                <a:lnTo>
                  <a:pt x="12941" y="0"/>
                </a:lnTo>
                <a:close/>
              </a:path>
            </a:pathLst>
          </a:custGeom>
          <a:solidFill>
            <a:srgbClr val="D3D4D0"/>
          </a:solidFill>
        </p:spPr>
        <p:txBody>
          <a:bodyPr wrap="square" lIns="0" tIns="0" rIns="0" bIns="0" rtlCol="0"/>
          <a:lstStyle/>
          <a:p>
            <a:endParaRPr sz="3000"/>
          </a:p>
        </p:txBody>
      </p:sp>
      <p:sp>
        <p:nvSpPr>
          <p:cNvPr id="21" name="object 21"/>
          <p:cNvSpPr/>
          <p:nvPr/>
        </p:nvSpPr>
        <p:spPr>
          <a:xfrm>
            <a:off x="5837084" y="4435433"/>
            <a:ext cx="2141008" cy="1113367"/>
          </a:xfrm>
          <a:custGeom>
            <a:avLst/>
            <a:gdLst/>
            <a:ahLst/>
            <a:cxnLst/>
            <a:rect l="l" t="t" r="r" b="b"/>
            <a:pathLst>
              <a:path w="1284604" h="668020">
                <a:moveTo>
                  <a:pt x="5892" y="0"/>
                </a:moveTo>
                <a:lnTo>
                  <a:pt x="0" y="11480"/>
                </a:lnTo>
                <a:lnTo>
                  <a:pt x="1278648" y="667435"/>
                </a:lnTo>
                <a:lnTo>
                  <a:pt x="1284541" y="655955"/>
                </a:lnTo>
                <a:lnTo>
                  <a:pt x="5892" y="0"/>
                </a:lnTo>
                <a:close/>
              </a:path>
            </a:pathLst>
          </a:custGeom>
          <a:solidFill>
            <a:srgbClr val="D3D4D0"/>
          </a:solidFill>
        </p:spPr>
        <p:txBody>
          <a:bodyPr wrap="square" lIns="0" tIns="0" rIns="0" bIns="0" rtlCol="0"/>
          <a:lstStyle/>
          <a:p>
            <a:endParaRPr sz="3000"/>
          </a:p>
        </p:txBody>
      </p:sp>
      <p:sp>
        <p:nvSpPr>
          <p:cNvPr id="22" name="object 22"/>
          <p:cNvSpPr/>
          <p:nvPr/>
        </p:nvSpPr>
        <p:spPr>
          <a:xfrm>
            <a:off x="7835199" y="5425908"/>
            <a:ext cx="142875" cy="115358"/>
          </a:xfrm>
          <a:custGeom>
            <a:avLst/>
            <a:gdLst/>
            <a:ahLst/>
            <a:cxnLst/>
            <a:rect l="l" t="t" r="r" b="b"/>
            <a:pathLst>
              <a:path w="85725" h="69214">
                <a:moveTo>
                  <a:pt x="34785" y="0"/>
                </a:moveTo>
                <a:lnTo>
                  <a:pt x="0" y="67805"/>
                </a:lnTo>
                <a:lnTo>
                  <a:pt x="85191" y="68681"/>
                </a:lnTo>
                <a:lnTo>
                  <a:pt x="34785" y="0"/>
                </a:lnTo>
                <a:close/>
              </a:path>
            </a:pathLst>
          </a:custGeom>
          <a:solidFill>
            <a:srgbClr val="D3D4D0"/>
          </a:solidFill>
        </p:spPr>
        <p:txBody>
          <a:bodyPr wrap="square" lIns="0" tIns="0" rIns="0" bIns="0" rtlCol="0"/>
          <a:lstStyle/>
          <a:p>
            <a:endParaRPr sz="3000"/>
          </a:p>
        </p:txBody>
      </p:sp>
      <p:sp>
        <p:nvSpPr>
          <p:cNvPr id="23" name="object 23"/>
          <p:cNvSpPr/>
          <p:nvPr/>
        </p:nvSpPr>
        <p:spPr>
          <a:xfrm>
            <a:off x="10530263" y="4317259"/>
            <a:ext cx="104775" cy="1201208"/>
          </a:xfrm>
          <a:custGeom>
            <a:avLst/>
            <a:gdLst/>
            <a:ahLst/>
            <a:cxnLst/>
            <a:rect l="l" t="t" r="r" b="b"/>
            <a:pathLst>
              <a:path w="62864" h="720725">
                <a:moveTo>
                  <a:pt x="12877" y="0"/>
                </a:moveTo>
                <a:lnTo>
                  <a:pt x="0" y="889"/>
                </a:lnTo>
                <a:lnTo>
                  <a:pt x="49834" y="720305"/>
                </a:lnTo>
                <a:lnTo>
                  <a:pt x="62712" y="719416"/>
                </a:lnTo>
                <a:lnTo>
                  <a:pt x="12877" y="0"/>
                </a:lnTo>
                <a:close/>
              </a:path>
            </a:pathLst>
          </a:custGeom>
          <a:solidFill>
            <a:srgbClr val="D3D4D0"/>
          </a:solidFill>
        </p:spPr>
        <p:txBody>
          <a:bodyPr wrap="square" lIns="0" tIns="0" rIns="0" bIns="0" rtlCol="0"/>
          <a:lstStyle/>
          <a:p>
            <a:endParaRPr sz="3000"/>
          </a:p>
        </p:txBody>
      </p:sp>
      <p:sp>
        <p:nvSpPr>
          <p:cNvPr id="24" name="object 24"/>
          <p:cNvSpPr/>
          <p:nvPr/>
        </p:nvSpPr>
        <p:spPr>
          <a:xfrm>
            <a:off x="10553533" y="5409292"/>
            <a:ext cx="127000" cy="131233"/>
          </a:xfrm>
          <a:custGeom>
            <a:avLst/>
            <a:gdLst/>
            <a:ahLst/>
            <a:cxnLst/>
            <a:rect l="l" t="t" r="r" b="b"/>
            <a:pathLst>
              <a:path w="76200" h="78739">
                <a:moveTo>
                  <a:pt x="76022" y="0"/>
                </a:moveTo>
                <a:lnTo>
                  <a:pt x="0" y="5270"/>
                </a:lnTo>
                <a:lnTo>
                  <a:pt x="43281" y="78651"/>
                </a:lnTo>
                <a:lnTo>
                  <a:pt x="76022" y="0"/>
                </a:lnTo>
                <a:close/>
              </a:path>
            </a:pathLst>
          </a:custGeom>
          <a:solidFill>
            <a:srgbClr val="D3D4D0"/>
          </a:solidFill>
        </p:spPr>
        <p:txBody>
          <a:bodyPr wrap="square" lIns="0" tIns="0" rIns="0" bIns="0" rtlCol="0"/>
          <a:lstStyle/>
          <a:p>
            <a:endParaRPr sz="3000"/>
          </a:p>
        </p:txBody>
      </p:sp>
      <p:sp>
        <p:nvSpPr>
          <p:cNvPr id="25" name="object 25"/>
          <p:cNvSpPr txBox="1"/>
          <p:nvPr/>
        </p:nvSpPr>
        <p:spPr>
          <a:xfrm>
            <a:off x="6622930" y="1502027"/>
            <a:ext cx="1661583" cy="839974"/>
          </a:xfrm>
          <a:prstGeom prst="rect">
            <a:avLst/>
          </a:prstGeom>
        </p:spPr>
        <p:txBody>
          <a:bodyPr vert="horz" wrap="square" lIns="0" tIns="44450" rIns="0" bIns="0" rtlCol="0">
            <a:spAutoFit/>
          </a:bodyPr>
          <a:lstStyle/>
          <a:p>
            <a:pPr marL="21167" marR="8467" indent="121711">
              <a:lnSpc>
                <a:spcPts val="3100"/>
              </a:lnSpc>
              <a:spcBef>
                <a:spcPts val="350"/>
              </a:spcBef>
            </a:pPr>
            <a:r>
              <a:rPr sz="2667" spc="17" dirty="0">
                <a:solidFill>
                  <a:srgbClr val="141313"/>
                </a:solidFill>
                <a:latin typeface="Arial"/>
                <a:cs typeface="Arial"/>
              </a:rPr>
              <a:t>Nintendo  </a:t>
            </a:r>
            <a:r>
              <a:rPr sz="2667" spc="-25" dirty="0">
                <a:solidFill>
                  <a:srgbClr val="141313"/>
                </a:solidFill>
                <a:latin typeface="Arial"/>
                <a:cs typeface="Arial"/>
              </a:rPr>
              <a:t>Virtual</a:t>
            </a:r>
            <a:r>
              <a:rPr sz="2667" spc="-142" dirty="0">
                <a:solidFill>
                  <a:srgbClr val="141313"/>
                </a:solidFill>
                <a:latin typeface="Arial"/>
                <a:cs typeface="Arial"/>
              </a:rPr>
              <a:t> </a:t>
            </a:r>
            <a:r>
              <a:rPr sz="2667" dirty="0">
                <a:solidFill>
                  <a:srgbClr val="141313"/>
                </a:solidFill>
                <a:latin typeface="Arial"/>
                <a:cs typeface="Arial"/>
              </a:rPr>
              <a:t>Boy</a:t>
            </a:r>
            <a:endParaRPr sz="2667">
              <a:latin typeface="Arial"/>
              <a:cs typeface="Arial"/>
            </a:endParaRPr>
          </a:p>
        </p:txBody>
      </p:sp>
      <p:sp>
        <p:nvSpPr>
          <p:cNvPr id="26" name="object 26"/>
          <p:cNvSpPr/>
          <p:nvPr/>
        </p:nvSpPr>
        <p:spPr>
          <a:xfrm>
            <a:off x="6904991" y="2614591"/>
            <a:ext cx="1858008" cy="1452165"/>
          </a:xfrm>
          <a:prstGeom prst="rect">
            <a:avLst/>
          </a:prstGeom>
          <a:blipFill>
            <a:blip r:embed="rId9" cstate="print"/>
            <a:stretch>
              <a:fillRect/>
            </a:stretch>
          </a:blipFill>
        </p:spPr>
        <p:txBody>
          <a:bodyPr wrap="square" lIns="0" tIns="0" rIns="0" bIns="0" rtlCol="0"/>
          <a:lstStyle/>
          <a:p>
            <a:endParaRPr sz="3000"/>
          </a:p>
        </p:txBody>
      </p:sp>
      <p:sp>
        <p:nvSpPr>
          <p:cNvPr id="27" name="object 27"/>
          <p:cNvSpPr/>
          <p:nvPr/>
        </p:nvSpPr>
        <p:spPr>
          <a:xfrm>
            <a:off x="8683656" y="4313044"/>
            <a:ext cx="644525" cy="1213908"/>
          </a:xfrm>
          <a:custGeom>
            <a:avLst/>
            <a:gdLst/>
            <a:ahLst/>
            <a:cxnLst/>
            <a:rect l="l" t="t" r="r" b="b"/>
            <a:pathLst>
              <a:path w="386714" h="728345">
                <a:moveTo>
                  <a:pt x="11455" y="0"/>
                </a:moveTo>
                <a:lnTo>
                  <a:pt x="0" y="5943"/>
                </a:lnTo>
                <a:lnTo>
                  <a:pt x="375208" y="728205"/>
                </a:lnTo>
                <a:lnTo>
                  <a:pt x="386651" y="722261"/>
                </a:lnTo>
                <a:lnTo>
                  <a:pt x="11455" y="0"/>
                </a:lnTo>
                <a:close/>
              </a:path>
            </a:pathLst>
          </a:custGeom>
          <a:solidFill>
            <a:srgbClr val="D3D4D0"/>
          </a:solidFill>
        </p:spPr>
        <p:txBody>
          <a:bodyPr wrap="square" lIns="0" tIns="0" rIns="0" bIns="0" rtlCol="0"/>
          <a:lstStyle/>
          <a:p>
            <a:endParaRPr sz="3000"/>
          </a:p>
        </p:txBody>
      </p:sp>
      <p:sp>
        <p:nvSpPr>
          <p:cNvPr id="28" name="object 28"/>
          <p:cNvSpPr/>
          <p:nvPr/>
        </p:nvSpPr>
        <p:spPr>
          <a:xfrm>
            <a:off x="9213321" y="5398404"/>
            <a:ext cx="115358" cy="142875"/>
          </a:xfrm>
          <a:custGeom>
            <a:avLst/>
            <a:gdLst/>
            <a:ahLst/>
            <a:cxnLst/>
            <a:rect l="l" t="t" r="r" b="b"/>
            <a:pathLst>
              <a:path w="69214" h="85725">
                <a:moveTo>
                  <a:pt x="67614" y="0"/>
                </a:moveTo>
                <a:lnTo>
                  <a:pt x="0" y="35128"/>
                </a:lnTo>
                <a:lnTo>
                  <a:pt x="68935" y="85178"/>
                </a:lnTo>
                <a:lnTo>
                  <a:pt x="67614" y="0"/>
                </a:lnTo>
                <a:close/>
              </a:path>
            </a:pathLst>
          </a:custGeom>
          <a:solidFill>
            <a:srgbClr val="D3D4D0"/>
          </a:solidFill>
        </p:spPr>
        <p:txBody>
          <a:bodyPr wrap="square" lIns="0" tIns="0" rIns="0" bIns="0" rtlCol="0"/>
          <a:lstStyle/>
          <a:p>
            <a:endParaRPr sz="3000"/>
          </a:p>
        </p:txBody>
      </p:sp>
      <p:sp>
        <p:nvSpPr>
          <p:cNvPr id="29" name="object 29"/>
          <p:cNvSpPr/>
          <p:nvPr/>
        </p:nvSpPr>
        <p:spPr>
          <a:xfrm>
            <a:off x="9102428" y="5964385"/>
            <a:ext cx="637307" cy="422570"/>
          </a:xfrm>
          <a:prstGeom prst="rect">
            <a:avLst/>
          </a:prstGeom>
          <a:blipFill>
            <a:blip r:embed="rId10" cstate="print"/>
            <a:stretch>
              <a:fillRect/>
            </a:stretch>
          </a:blipFill>
        </p:spPr>
        <p:txBody>
          <a:bodyPr wrap="square" lIns="0" tIns="0" rIns="0" bIns="0" rtlCol="0"/>
          <a:lstStyle/>
          <a:p>
            <a:endParaRPr sz="3000"/>
          </a:p>
        </p:txBody>
      </p:sp>
      <p:sp>
        <p:nvSpPr>
          <p:cNvPr id="30" name="object 30"/>
          <p:cNvSpPr txBox="1"/>
          <p:nvPr/>
        </p:nvSpPr>
        <p:spPr>
          <a:xfrm>
            <a:off x="9159166" y="6008156"/>
            <a:ext cx="513292" cy="277919"/>
          </a:xfrm>
          <a:prstGeom prst="rect">
            <a:avLst/>
          </a:prstGeom>
        </p:spPr>
        <p:txBody>
          <a:bodyPr vert="horz" wrap="square" lIns="0" tIns="21167" rIns="0" bIns="0" rtlCol="0">
            <a:spAutoFit/>
          </a:bodyPr>
          <a:lstStyle/>
          <a:p>
            <a:pPr marL="21167">
              <a:spcBef>
                <a:spcPts val="167"/>
              </a:spcBef>
            </a:pPr>
            <a:r>
              <a:rPr sz="1667" spc="-8" dirty="0">
                <a:solidFill>
                  <a:srgbClr val="141313"/>
                </a:solidFill>
                <a:latin typeface="Arial"/>
                <a:cs typeface="Arial"/>
              </a:rPr>
              <a:t>1995</a:t>
            </a:r>
            <a:endParaRPr sz="1667">
              <a:latin typeface="Arial"/>
              <a:cs typeface="Arial"/>
            </a:endParaRPr>
          </a:p>
        </p:txBody>
      </p:sp>
      <p:sp>
        <p:nvSpPr>
          <p:cNvPr id="31" name="object 31"/>
          <p:cNvSpPr/>
          <p:nvPr/>
        </p:nvSpPr>
        <p:spPr>
          <a:xfrm>
            <a:off x="9301419" y="5579931"/>
            <a:ext cx="222588" cy="222588"/>
          </a:xfrm>
          <a:prstGeom prst="rect">
            <a:avLst/>
          </a:prstGeom>
          <a:blipFill>
            <a:blip r:embed="rId4" cstate="print"/>
            <a:stretch>
              <a:fillRect/>
            </a:stretch>
          </a:blipFill>
        </p:spPr>
        <p:txBody>
          <a:bodyPr wrap="square" lIns="0" tIns="0" rIns="0" bIns="0" rtlCol="0"/>
          <a:lstStyle/>
          <a:p>
            <a:endParaRPr sz="3000"/>
          </a:p>
        </p:txBody>
      </p:sp>
      <p:sp>
        <p:nvSpPr>
          <p:cNvPr id="32" name="object 32"/>
          <p:cNvSpPr/>
          <p:nvPr/>
        </p:nvSpPr>
        <p:spPr>
          <a:xfrm>
            <a:off x="9619498" y="2521487"/>
            <a:ext cx="1945780" cy="1614247"/>
          </a:xfrm>
          <a:prstGeom prst="rect">
            <a:avLst/>
          </a:prstGeom>
          <a:blipFill>
            <a:blip r:embed="rId11" cstate="print"/>
            <a:stretch>
              <a:fillRect/>
            </a:stretch>
          </a:blipFill>
        </p:spPr>
        <p:txBody>
          <a:bodyPr wrap="square" lIns="0" tIns="0" rIns="0" bIns="0" rtlCol="0"/>
          <a:lstStyle/>
          <a:p>
            <a:endParaRPr sz="3000"/>
          </a:p>
        </p:txBody>
      </p:sp>
      <p:sp>
        <p:nvSpPr>
          <p:cNvPr id="33" name="object 33"/>
          <p:cNvSpPr/>
          <p:nvPr/>
        </p:nvSpPr>
        <p:spPr>
          <a:xfrm>
            <a:off x="11472736" y="5579931"/>
            <a:ext cx="222588" cy="222588"/>
          </a:xfrm>
          <a:prstGeom prst="rect">
            <a:avLst/>
          </a:prstGeom>
          <a:blipFill>
            <a:blip r:embed="rId12" cstate="print"/>
            <a:stretch>
              <a:fillRect/>
            </a:stretch>
          </a:blipFill>
        </p:spPr>
        <p:txBody>
          <a:bodyPr wrap="square" lIns="0" tIns="0" rIns="0" bIns="0" rtlCol="0"/>
          <a:lstStyle/>
          <a:p>
            <a:endParaRPr sz="3000"/>
          </a:p>
        </p:txBody>
      </p:sp>
      <p:sp>
        <p:nvSpPr>
          <p:cNvPr id="34" name="object 34"/>
          <p:cNvSpPr/>
          <p:nvPr/>
        </p:nvSpPr>
        <p:spPr>
          <a:xfrm>
            <a:off x="11621224" y="4731559"/>
            <a:ext cx="143933" cy="735542"/>
          </a:xfrm>
          <a:custGeom>
            <a:avLst/>
            <a:gdLst/>
            <a:ahLst/>
            <a:cxnLst/>
            <a:rect l="l" t="t" r="r" b="b"/>
            <a:pathLst>
              <a:path w="86359" h="441325">
                <a:moveTo>
                  <a:pt x="73177" y="0"/>
                </a:moveTo>
                <a:lnTo>
                  <a:pt x="0" y="439064"/>
                </a:lnTo>
                <a:lnTo>
                  <a:pt x="12725" y="441185"/>
                </a:lnTo>
                <a:lnTo>
                  <a:pt x="85902" y="2120"/>
                </a:lnTo>
                <a:lnTo>
                  <a:pt x="73177" y="0"/>
                </a:lnTo>
                <a:close/>
              </a:path>
            </a:pathLst>
          </a:custGeom>
          <a:solidFill>
            <a:srgbClr val="D3D4D0"/>
          </a:solidFill>
        </p:spPr>
        <p:txBody>
          <a:bodyPr wrap="square" lIns="0" tIns="0" rIns="0" bIns="0" rtlCol="0"/>
          <a:lstStyle/>
          <a:p>
            <a:endParaRPr sz="3000"/>
          </a:p>
        </p:txBody>
      </p:sp>
      <p:sp>
        <p:nvSpPr>
          <p:cNvPr id="35" name="object 35"/>
          <p:cNvSpPr/>
          <p:nvPr/>
        </p:nvSpPr>
        <p:spPr>
          <a:xfrm>
            <a:off x="11585032" y="5359614"/>
            <a:ext cx="125942" cy="136525"/>
          </a:xfrm>
          <a:custGeom>
            <a:avLst/>
            <a:gdLst/>
            <a:ahLst/>
            <a:cxnLst/>
            <a:rect l="l" t="t" r="r" b="b"/>
            <a:pathLst>
              <a:path w="75565" h="81914">
                <a:moveTo>
                  <a:pt x="0" y="0"/>
                </a:moveTo>
                <a:lnTo>
                  <a:pt x="25057" y="81432"/>
                </a:lnTo>
                <a:lnTo>
                  <a:pt x="75158" y="12522"/>
                </a:lnTo>
                <a:lnTo>
                  <a:pt x="0" y="0"/>
                </a:lnTo>
                <a:close/>
              </a:path>
            </a:pathLst>
          </a:custGeom>
          <a:solidFill>
            <a:srgbClr val="D3D4D0"/>
          </a:solidFill>
        </p:spPr>
        <p:txBody>
          <a:bodyPr wrap="square" lIns="0" tIns="0" rIns="0" bIns="0" rtlCol="0"/>
          <a:lstStyle/>
          <a:p>
            <a:endParaRPr sz="3000"/>
          </a:p>
        </p:txBody>
      </p:sp>
      <p:sp>
        <p:nvSpPr>
          <p:cNvPr id="36" name="object 36"/>
          <p:cNvSpPr txBox="1"/>
          <p:nvPr/>
        </p:nvSpPr>
        <p:spPr>
          <a:xfrm>
            <a:off x="11527242" y="4222174"/>
            <a:ext cx="550333" cy="431807"/>
          </a:xfrm>
          <a:prstGeom prst="rect">
            <a:avLst/>
          </a:prstGeom>
        </p:spPr>
        <p:txBody>
          <a:bodyPr vert="horz" wrap="square" lIns="0" tIns="21167" rIns="0" bIns="0" rtlCol="0">
            <a:spAutoFit/>
          </a:bodyPr>
          <a:lstStyle/>
          <a:p>
            <a:pPr marL="21167">
              <a:spcBef>
                <a:spcPts val="167"/>
              </a:spcBef>
            </a:pPr>
            <a:r>
              <a:rPr sz="2667" spc="-150" dirty="0">
                <a:solidFill>
                  <a:srgbClr val="141313"/>
                </a:solidFill>
                <a:latin typeface="Arial"/>
                <a:cs typeface="Arial"/>
              </a:rPr>
              <a:t>???</a:t>
            </a:r>
            <a:endParaRPr sz="2667">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Birds-Eye View: Hardware</a:t>
            </a:r>
            <a:endParaRPr/>
          </a:p>
        </p:txBody>
      </p:sp>
      <p:pic>
        <p:nvPicPr>
          <p:cNvPr id="6" name="Picture 5">
            <a:extLst>
              <a:ext uri="{FF2B5EF4-FFF2-40B4-BE49-F238E27FC236}">
                <a16:creationId xmlns:a16="http://schemas.microsoft.com/office/drawing/2014/main" id="{98B6441C-748A-4881-BFC1-481B3F86B550}"/>
              </a:ext>
            </a:extLst>
          </p:cNvPr>
          <p:cNvPicPr>
            <a:picLocks noChangeAspect="1"/>
          </p:cNvPicPr>
          <p:nvPr/>
        </p:nvPicPr>
        <p:blipFill>
          <a:blip r:embed="rId3"/>
          <a:stretch>
            <a:fillRect/>
          </a:stretch>
        </p:blipFill>
        <p:spPr>
          <a:xfrm>
            <a:off x="2914856" y="1689956"/>
            <a:ext cx="5990271" cy="286491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Sensors and Sense Organs</a:t>
            </a:r>
            <a:endParaRPr dirty="0"/>
          </a:p>
        </p:txBody>
      </p:sp>
      <p:pic>
        <p:nvPicPr>
          <p:cNvPr id="182" name="Google Shape;182;p32"/>
          <p:cNvPicPr preferRelativeResize="0"/>
          <p:nvPr/>
        </p:nvPicPr>
        <p:blipFill>
          <a:blip r:embed="rId3">
            <a:alphaModFix/>
          </a:blip>
          <a:stretch>
            <a:fillRect/>
          </a:stretch>
        </p:blipFill>
        <p:spPr>
          <a:xfrm>
            <a:off x="685800" y="1052167"/>
            <a:ext cx="4648200" cy="3946544"/>
          </a:xfrm>
          <a:prstGeom prst="rect">
            <a:avLst/>
          </a:prstGeom>
          <a:noFill/>
          <a:ln>
            <a:noFill/>
          </a:ln>
        </p:spPr>
      </p:pic>
      <p:pic>
        <p:nvPicPr>
          <p:cNvPr id="183" name="Google Shape;183;p32"/>
          <p:cNvPicPr preferRelativeResize="0"/>
          <p:nvPr/>
        </p:nvPicPr>
        <p:blipFill>
          <a:blip r:embed="rId4">
            <a:alphaModFix/>
          </a:blip>
          <a:stretch>
            <a:fillRect/>
          </a:stretch>
        </p:blipFill>
        <p:spPr>
          <a:xfrm>
            <a:off x="6477000" y="1143000"/>
            <a:ext cx="4419600" cy="2789653"/>
          </a:xfrm>
          <a:prstGeom prst="rect">
            <a:avLst/>
          </a:prstGeom>
          <a:noFill/>
          <a:ln>
            <a:noFill/>
          </a:ln>
        </p:spPr>
      </p:pic>
      <p:sp>
        <p:nvSpPr>
          <p:cNvPr id="2" name="TextBox 1">
            <a:extLst>
              <a:ext uri="{FF2B5EF4-FFF2-40B4-BE49-F238E27FC236}">
                <a16:creationId xmlns:a16="http://schemas.microsoft.com/office/drawing/2014/main" id="{949B12C1-B303-4E8B-9F05-B0514DE0CD52}"/>
              </a:ext>
            </a:extLst>
          </p:cNvPr>
          <p:cNvSpPr txBox="1"/>
          <p:nvPr/>
        </p:nvSpPr>
        <p:spPr>
          <a:xfrm>
            <a:off x="5642302" y="3909462"/>
            <a:ext cx="6134098" cy="1754326"/>
          </a:xfrm>
          <a:prstGeom prst="rect">
            <a:avLst/>
          </a:prstGeom>
          <a:noFill/>
        </p:spPr>
        <p:txBody>
          <a:bodyPr wrap="square" rtlCol="0">
            <a:spAutoFit/>
          </a:bodyPr>
          <a:lstStyle/>
          <a:p>
            <a:r>
              <a:rPr lang="en-US" dirty="0"/>
              <a:t>Engineered Components</a:t>
            </a:r>
            <a:br>
              <a:rPr lang="en-US" dirty="0"/>
            </a:br>
            <a:endParaRPr lang="en-US" dirty="0"/>
          </a:p>
          <a:p>
            <a:r>
              <a:rPr lang="en-US" dirty="0"/>
              <a:t>Transducer: Converts energy from one form to another</a:t>
            </a:r>
          </a:p>
          <a:p>
            <a:r>
              <a:rPr lang="en-US" dirty="0"/>
              <a:t>Sensor: Transducer converting energy into an electrical signal</a:t>
            </a:r>
          </a:p>
          <a:p>
            <a:r>
              <a:rPr lang="en-US" dirty="0"/>
              <a:t>Receptor: Part of sensor that collects energy</a:t>
            </a:r>
          </a:p>
          <a:p>
            <a:endParaRPr lang="en-US" dirty="0"/>
          </a:p>
        </p:txBody>
      </p:sp>
      <p:sp>
        <p:nvSpPr>
          <p:cNvPr id="7" name="TextBox 6">
            <a:extLst>
              <a:ext uri="{FF2B5EF4-FFF2-40B4-BE49-F238E27FC236}">
                <a16:creationId xmlns:a16="http://schemas.microsoft.com/office/drawing/2014/main" id="{44886C83-719E-4509-BCC4-9D74D1A5B0D8}"/>
              </a:ext>
            </a:extLst>
          </p:cNvPr>
          <p:cNvSpPr txBox="1"/>
          <p:nvPr/>
        </p:nvSpPr>
        <p:spPr>
          <a:xfrm>
            <a:off x="1231902" y="5162146"/>
            <a:ext cx="2451100" cy="1200329"/>
          </a:xfrm>
          <a:prstGeom prst="rect">
            <a:avLst/>
          </a:prstGeom>
          <a:noFill/>
        </p:spPr>
        <p:txBody>
          <a:bodyPr wrap="square" rtlCol="0">
            <a:spAutoFit/>
          </a:bodyPr>
          <a:lstStyle/>
          <a:p>
            <a:r>
              <a:rPr lang="en-US" dirty="0"/>
              <a:t>Sense organs are like biological sensors that convert stimuli into neural impulses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US" dirty="0"/>
              <a:t>Quick Aside: Why two ears in the diagram?</a:t>
            </a:r>
            <a:endParaRPr dirty="0"/>
          </a:p>
        </p:txBody>
      </p:sp>
    </p:spTree>
    <p:extLst>
      <p:ext uri="{BB962C8B-B14F-4D97-AF65-F5344CB8AC3E}">
        <p14:creationId xmlns:p14="http://schemas.microsoft.com/office/powerpoint/2010/main" val="160838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US" dirty="0"/>
              <a:t>Quick Aside: Why two ears in the diagram?</a:t>
            </a:r>
            <a:endParaRPr dirty="0"/>
          </a:p>
        </p:txBody>
      </p:sp>
      <p:sp>
        <p:nvSpPr>
          <p:cNvPr id="2" name="Rectangle 1">
            <a:extLst>
              <a:ext uri="{FF2B5EF4-FFF2-40B4-BE49-F238E27FC236}">
                <a16:creationId xmlns:a16="http://schemas.microsoft.com/office/drawing/2014/main" id="{97C24D74-9DC0-4770-9AC8-2F6A45C1B808}"/>
              </a:ext>
            </a:extLst>
          </p:cNvPr>
          <p:cNvSpPr/>
          <p:nvPr/>
        </p:nvSpPr>
        <p:spPr>
          <a:xfrm>
            <a:off x="1858065" y="1397675"/>
            <a:ext cx="8136835" cy="2031325"/>
          </a:xfrm>
          <a:prstGeom prst="rect">
            <a:avLst/>
          </a:prstGeom>
          <a:ln>
            <a:solidFill>
              <a:schemeClr val="tx1"/>
            </a:solidFill>
          </a:ln>
        </p:spPr>
        <p:txBody>
          <a:bodyPr wrap="square">
            <a:spAutoFit/>
          </a:bodyPr>
          <a:lstStyle/>
          <a:p>
            <a:r>
              <a:rPr lang="en-US" dirty="0"/>
              <a:t>The </a:t>
            </a:r>
            <a:r>
              <a:rPr lang="en-US" b="1" dirty="0"/>
              <a:t>vestibular system</a:t>
            </a:r>
            <a:r>
              <a:rPr lang="en-US" dirty="0"/>
              <a:t>, in most mammals, is the sensory system that provides the leading contribution to the sense of balance and spatial orientation for the purpose of coordinating movement with balance. Together with the cochlea, a part of the auditory system, it constitutes the labyrinth of the inner ear in most mammals. As movements consist of rotations and translations, the vestibular system comprises two components: the semicircular canals which indicate rotational movements; and the otoliths which indicate linear accelerations. -- Wikipedia</a:t>
            </a:r>
          </a:p>
        </p:txBody>
      </p:sp>
      <p:pic>
        <p:nvPicPr>
          <p:cNvPr id="3" name="Picture 2">
            <a:extLst>
              <a:ext uri="{FF2B5EF4-FFF2-40B4-BE49-F238E27FC236}">
                <a16:creationId xmlns:a16="http://schemas.microsoft.com/office/drawing/2014/main" id="{26B14B6D-6B31-432F-A869-2970A8CA9E51}"/>
              </a:ext>
            </a:extLst>
          </p:cNvPr>
          <p:cNvPicPr>
            <a:picLocks noChangeAspect="1"/>
          </p:cNvPicPr>
          <p:nvPr/>
        </p:nvPicPr>
        <p:blipFill>
          <a:blip r:embed="rId3"/>
          <a:stretch>
            <a:fillRect/>
          </a:stretch>
        </p:blipFill>
        <p:spPr>
          <a:xfrm>
            <a:off x="3976894" y="3761146"/>
            <a:ext cx="3173206" cy="2808287"/>
          </a:xfrm>
          <a:prstGeom prst="rect">
            <a:avLst/>
          </a:prstGeom>
        </p:spPr>
      </p:pic>
    </p:spTree>
    <p:extLst>
      <p:ext uri="{BB962C8B-B14F-4D97-AF65-F5344CB8AC3E}">
        <p14:creationId xmlns:p14="http://schemas.microsoft.com/office/powerpoint/2010/main" val="1031384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73CD-5C04-4C24-A354-65F9B610FD48}"/>
              </a:ext>
            </a:extLst>
          </p:cNvPr>
          <p:cNvSpPr>
            <a:spLocks noGrp="1"/>
          </p:cNvSpPr>
          <p:nvPr>
            <p:ph type="title"/>
          </p:nvPr>
        </p:nvSpPr>
        <p:spPr/>
        <p:txBody>
          <a:bodyPr>
            <a:normAutofit fontScale="90000"/>
          </a:bodyPr>
          <a:lstStyle/>
          <a:p>
            <a:r>
              <a:rPr lang="en-US" dirty="0"/>
              <a:t>Displays</a:t>
            </a:r>
          </a:p>
        </p:txBody>
      </p:sp>
      <p:sp>
        <p:nvSpPr>
          <p:cNvPr id="3" name="Text Placeholder 2">
            <a:extLst>
              <a:ext uri="{FF2B5EF4-FFF2-40B4-BE49-F238E27FC236}">
                <a16:creationId xmlns:a16="http://schemas.microsoft.com/office/drawing/2014/main" id="{A780AFE5-BDF6-4FE0-8004-A8F71A50B2DF}"/>
              </a:ext>
            </a:extLst>
          </p:cNvPr>
          <p:cNvSpPr>
            <a:spLocks noGrp="1"/>
          </p:cNvSpPr>
          <p:nvPr>
            <p:ph type="body" idx="1"/>
          </p:nvPr>
        </p:nvSpPr>
        <p:spPr>
          <a:xfrm>
            <a:off x="254000" y="1536633"/>
            <a:ext cx="11522400" cy="1292631"/>
          </a:xfrm>
        </p:spPr>
        <p:txBody>
          <a:bodyPr/>
          <a:lstStyle/>
          <a:p>
            <a:r>
              <a:rPr lang="en-US" dirty="0"/>
              <a:t>A </a:t>
            </a:r>
            <a:r>
              <a:rPr lang="en-US" i="1" dirty="0"/>
              <a:t>display</a:t>
            </a:r>
            <a:r>
              <a:rPr lang="en-US" dirty="0"/>
              <a:t> is output device designed to stimulate a sense</a:t>
            </a:r>
          </a:p>
          <a:p>
            <a:endParaRPr lang="en-US" dirty="0"/>
          </a:p>
          <a:p>
            <a:r>
              <a:rPr lang="en-US" dirty="0"/>
              <a:t>We will focus on visual display, but other displays are just as important for true VR</a:t>
            </a:r>
          </a:p>
        </p:txBody>
      </p:sp>
      <p:pic>
        <p:nvPicPr>
          <p:cNvPr id="4" name="Picture 3">
            <a:extLst>
              <a:ext uri="{FF2B5EF4-FFF2-40B4-BE49-F238E27FC236}">
                <a16:creationId xmlns:a16="http://schemas.microsoft.com/office/drawing/2014/main" id="{E0311A0E-ACC7-4FC8-A3C3-F7E8C45C0E08}"/>
              </a:ext>
            </a:extLst>
          </p:cNvPr>
          <p:cNvPicPr>
            <a:picLocks noChangeAspect="1"/>
          </p:cNvPicPr>
          <p:nvPr/>
        </p:nvPicPr>
        <p:blipFill>
          <a:blip r:embed="rId2"/>
          <a:stretch>
            <a:fillRect/>
          </a:stretch>
        </p:blipFill>
        <p:spPr>
          <a:xfrm>
            <a:off x="273050" y="3124200"/>
            <a:ext cx="6134100" cy="2222680"/>
          </a:xfrm>
          <a:prstGeom prst="rect">
            <a:avLst/>
          </a:prstGeom>
          <a:ln>
            <a:solidFill>
              <a:schemeClr val="accent1"/>
            </a:solidFill>
          </a:ln>
        </p:spPr>
      </p:pic>
      <p:pic>
        <p:nvPicPr>
          <p:cNvPr id="5" name="Picture 4">
            <a:extLst>
              <a:ext uri="{FF2B5EF4-FFF2-40B4-BE49-F238E27FC236}">
                <a16:creationId xmlns:a16="http://schemas.microsoft.com/office/drawing/2014/main" id="{D6DE78C7-4137-4670-9EE9-2712A8743B79}"/>
              </a:ext>
            </a:extLst>
          </p:cNvPr>
          <p:cNvPicPr>
            <a:picLocks noChangeAspect="1"/>
          </p:cNvPicPr>
          <p:nvPr/>
        </p:nvPicPr>
        <p:blipFill>
          <a:blip r:embed="rId3"/>
          <a:stretch>
            <a:fillRect/>
          </a:stretch>
        </p:blipFill>
        <p:spPr>
          <a:xfrm>
            <a:off x="6781800" y="3124200"/>
            <a:ext cx="5243512" cy="3590061"/>
          </a:xfrm>
          <a:prstGeom prst="rect">
            <a:avLst/>
          </a:prstGeom>
          <a:ln>
            <a:solidFill>
              <a:schemeClr val="accent1"/>
            </a:solidFill>
          </a:ln>
        </p:spPr>
      </p:pic>
    </p:spTree>
    <p:extLst>
      <p:ext uri="{BB962C8B-B14F-4D97-AF65-F5344CB8AC3E}">
        <p14:creationId xmlns:p14="http://schemas.microsoft.com/office/powerpoint/2010/main" val="288345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09800" y="914400"/>
            <a:ext cx="14235642" cy="1815347"/>
          </a:xfrm>
          <a:prstGeom prst="rect">
            <a:avLst/>
          </a:prstGeom>
        </p:spPr>
        <p:txBody>
          <a:bodyPr vert="horz" wrap="square" lIns="0" tIns="121390" rIns="0" bIns="0" rtlCol="0">
            <a:spAutoFit/>
          </a:bodyPr>
          <a:lstStyle/>
          <a:p>
            <a:pPr marL="8467" algn="ctr">
              <a:spcBef>
                <a:spcPts val="167"/>
              </a:spcBef>
            </a:pPr>
            <a:r>
              <a:rPr sz="6667" spc="-83" dirty="0"/>
              <a:t>vir·tu·al </a:t>
            </a:r>
            <a:r>
              <a:rPr sz="6667" spc="-117" dirty="0"/>
              <a:t>re·al·i·ty</a:t>
            </a:r>
            <a:endParaRPr sz="6667" dirty="0"/>
          </a:p>
          <a:p>
            <a:pPr marL="8467" algn="ctr"/>
            <a:r>
              <a:rPr sz="4333" spc="-33" dirty="0"/>
              <a:t>vərCH(əw)əl </a:t>
            </a:r>
            <a:r>
              <a:rPr sz="4333" spc="8" dirty="0"/>
              <a:t>rē‘alədē</a:t>
            </a:r>
            <a:endParaRPr sz="4333" dirty="0"/>
          </a:p>
        </p:txBody>
      </p:sp>
      <p:sp>
        <p:nvSpPr>
          <p:cNvPr id="3" name="object 3"/>
          <p:cNvSpPr txBox="1"/>
          <p:nvPr/>
        </p:nvSpPr>
        <p:spPr>
          <a:xfrm>
            <a:off x="385234" y="4362994"/>
            <a:ext cx="11392958" cy="1862391"/>
          </a:xfrm>
          <a:prstGeom prst="rect">
            <a:avLst/>
          </a:prstGeom>
        </p:spPr>
        <p:txBody>
          <a:bodyPr vert="horz" wrap="square" lIns="0" tIns="40217" rIns="0" bIns="0" rtlCol="0">
            <a:spAutoFit/>
          </a:bodyPr>
          <a:lstStyle/>
          <a:p>
            <a:pPr marL="21167" marR="8467">
              <a:lnSpc>
                <a:spcPct val="96100"/>
              </a:lnSpc>
              <a:spcBef>
                <a:spcPts val="317"/>
              </a:spcBef>
            </a:pPr>
            <a:r>
              <a:rPr sz="3083" i="1" spc="-42" dirty="0">
                <a:solidFill>
                  <a:srgbClr val="141313"/>
                </a:solidFill>
                <a:latin typeface="Arial"/>
                <a:cs typeface="Arial"/>
              </a:rPr>
              <a:t>the </a:t>
            </a:r>
            <a:r>
              <a:rPr sz="3083" i="1" spc="-8" dirty="0">
                <a:solidFill>
                  <a:srgbClr val="141313"/>
                </a:solidFill>
                <a:latin typeface="Arial"/>
                <a:cs typeface="Arial"/>
              </a:rPr>
              <a:t>computer-generated </a:t>
            </a:r>
            <a:r>
              <a:rPr sz="3083" i="1" spc="-42" dirty="0">
                <a:solidFill>
                  <a:srgbClr val="141313"/>
                </a:solidFill>
                <a:latin typeface="Arial"/>
                <a:cs typeface="Arial"/>
              </a:rPr>
              <a:t>simulation of </a:t>
            </a:r>
            <a:r>
              <a:rPr sz="3083" i="1" spc="-50" dirty="0">
                <a:solidFill>
                  <a:srgbClr val="141313"/>
                </a:solidFill>
                <a:latin typeface="Arial"/>
                <a:cs typeface="Arial"/>
              </a:rPr>
              <a:t>a </a:t>
            </a:r>
            <a:r>
              <a:rPr sz="3083" i="1" spc="-33" dirty="0">
                <a:solidFill>
                  <a:srgbClr val="141313"/>
                </a:solidFill>
                <a:latin typeface="Arial"/>
                <a:cs typeface="Arial"/>
              </a:rPr>
              <a:t>three-dimensional </a:t>
            </a:r>
            <a:r>
              <a:rPr sz="3083" i="1" spc="-17" dirty="0">
                <a:solidFill>
                  <a:srgbClr val="141313"/>
                </a:solidFill>
                <a:latin typeface="Arial"/>
                <a:cs typeface="Arial"/>
              </a:rPr>
              <a:t>image  </a:t>
            </a:r>
            <a:r>
              <a:rPr sz="3083" i="1" spc="-42" dirty="0">
                <a:solidFill>
                  <a:srgbClr val="141313"/>
                </a:solidFill>
                <a:latin typeface="Arial"/>
                <a:cs typeface="Arial"/>
              </a:rPr>
              <a:t>or </a:t>
            </a:r>
            <a:r>
              <a:rPr sz="3083" i="1" spc="-50" dirty="0">
                <a:solidFill>
                  <a:srgbClr val="141313"/>
                </a:solidFill>
                <a:latin typeface="Arial"/>
                <a:cs typeface="Arial"/>
              </a:rPr>
              <a:t>environment </a:t>
            </a:r>
            <a:r>
              <a:rPr sz="3083" i="1" spc="-42" dirty="0">
                <a:solidFill>
                  <a:srgbClr val="141313"/>
                </a:solidFill>
                <a:latin typeface="Arial"/>
                <a:cs typeface="Arial"/>
              </a:rPr>
              <a:t>that </a:t>
            </a:r>
            <a:r>
              <a:rPr sz="3083" i="1" spc="8" dirty="0">
                <a:solidFill>
                  <a:srgbClr val="141313"/>
                </a:solidFill>
                <a:latin typeface="Arial"/>
                <a:cs typeface="Arial"/>
              </a:rPr>
              <a:t>can </a:t>
            </a:r>
            <a:r>
              <a:rPr sz="3083" i="1" spc="33" dirty="0">
                <a:solidFill>
                  <a:srgbClr val="141313"/>
                </a:solidFill>
                <a:latin typeface="Arial"/>
                <a:cs typeface="Arial"/>
              </a:rPr>
              <a:t>be </a:t>
            </a:r>
            <a:r>
              <a:rPr sz="3083" i="1" spc="-8" dirty="0">
                <a:solidFill>
                  <a:srgbClr val="141313"/>
                </a:solidFill>
                <a:latin typeface="Arial"/>
                <a:cs typeface="Arial"/>
              </a:rPr>
              <a:t>interacted </a:t>
            </a:r>
            <a:r>
              <a:rPr sz="3083" i="1" spc="-42" dirty="0">
                <a:solidFill>
                  <a:srgbClr val="141313"/>
                </a:solidFill>
                <a:latin typeface="Arial"/>
                <a:cs typeface="Arial"/>
              </a:rPr>
              <a:t>with </a:t>
            </a:r>
            <a:r>
              <a:rPr sz="3083" i="1" spc="-33" dirty="0">
                <a:solidFill>
                  <a:srgbClr val="141313"/>
                </a:solidFill>
                <a:latin typeface="Arial"/>
                <a:cs typeface="Arial"/>
              </a:rPr>
              <a:t>in </a:t>
            </a:r>
            <a:r>
              <a:rPr sz="3083" i="1" spc="-50" dirty="0">
                <a:solidFill>
                  <a:srgbClr val="141313"/>
                </a:solidFill>
                <a:latin typeface="Arial"/>
                <a:cs typeface="Arial"/>
              </a:rPr>
              <a:t>a </a:t>
            </a:r>
            <a:r>
              <a:rPr sz="3083" i="1" spc="-25" dirty="0">
                <a:solidFill>
                  <a:srgbClr val="141313"/>
                </a:solidFill>
                <a:latin typeface="Arial"/>
                <a:cs typeface="Arial"/>
              </a:rPr>
              <a:t>seemingly </a:t>
            </a:r>
            <a:r>
              <a:rPr sz="3083" i="1" spc="-42" dirty="0">
                <a:solidFill>
                  <a:srgbClr val="141313"/>
                </a:solidFill>
                <a:latin typeface="Arial"/>
                <a:cs typeface="Arial"/>
              </a:rPr>
              <a:t>real or  </a:t>
            </a:r>
            <a:r>
              <a:rPr sz="3083" i="1" dirty="0">
                <a:solidFill>
                  <a:srgbClr val="141313"/>
                </a:solidFill>
                <a:latin typeface="Arial"/>
                <a:cs typeface="Arial"/>
              </a:rPr>
              <a:t>physical </a:t>
            </a:r>
            <a:r>
              <a:rPr sz="3083" i="1" spc="-50" dirty="0">
                <a:solidFill>
                  <a:srgbClr val="141313"/>
                </a:solidFill>
                <a:latin typeface="Arial"/>
                <a:cs typeface="Arial"/>
              </a:rPr>
              <a:t>way </a:t>
            </a:r>
            <a:r>
              <a:rPr sz="3083" i="1" spc="33" dirty="0">
                <a:solidFill>
                  <a:srgbClr val="141313"/>
                </a:solidFill>
                <a:latin typeface="Arial"/>
                <a:cs typeface="Arial"/>
              </a:rPr>
              <a:t>by </a:t>
            </a:r>
            <a:r>
              <a:rPr sz="3083" i="1" spc="-50" dirty="0">
                <a:solidFill>
                  <a:srgbClr val="141313"/>
                </a:solidFill>
                <a:latin typeface="Arial"/>
                <a:cs typeface="Arial"/>
              </a:rPr>
              <a:t>a </a:t>
            </a:r>
            <a:r>
              <a:rPr sz="3083" i="1" spc="-17" dirty="0">
                <a:solidFill>
                  <a:srgbClr val="141313"/>
                </a:solidFill>
                <a:latin typeface="Arial"/>
                <a:cs typeface="Arial"/>
              </a:rPr>
              <a:t>person </a:t>
            </a:r>
            <a:r>
              <a:rPr sz="3083" i="1" spc="-8" dirty="0">
                <a:solidFill>
                  <a:srgbClr val="141313"/>
                </a:solidFill>
                <a:latin typeface="Arial"/>
                <a:cs typeface="Arial"/>
              </a:rPr>
              <a:t>using </a:t>
            </a:r>
            <a:r>
              <a:rPr sz="3083" i="1" u="sng" spc="8" dirty="0">
                <a:solidFill>
                  <a:srgbClr val="141313"/>
                </a:solidFill>
                <a:uFill>
                  <a:solidFill>
                    <a:srgbClr val="1A1918"/>
                  </a:solidFill>
                </a:uFill>
                <a:latin typeface="Arial"/>
                <a:cs typeface="Arial"/>
              </a:rPr>
              <a:t>special </a:t>
            </a:r>
            <a:r>
              <a:rPr sz="3083" i="1" u="sng" spc="-8" dirty="0">
                <a:solidFill>
                  <a:srgbClr val="141313"/>
                </a:solidFill>
                <a:uFill>
                  <a:solidFill>
                    <a:srgbClr val="1A1918"/>
                  </a:solidFill>
                </a:uFill>
                <a:latin typeface="Arial"/>
                <a:cs typeface="Arial"/>
              </a:rPr>
              <a:t>electronic </a:t>
            </a:r>
            <a:r>
              <a:rPr sz="3083" i="1" u="sng" spc="-17" dirty="0">
                <a:solidFill>
                  <a:srgbClr val="141313"/>
                </a:solidFill>
                <a:uFill>
                  <a:solidFill>
                    <a:srgbClr val="1A1918"/>
                  </a:solidFill>
                </a:uFill>
                <a:latin typeface="Arial"/>
                <a:cs typeface="Arial"/>
              </a:rPr>
              <a:t>equipment, </a:t>
            </a:r>
            <a:r>
              <a:rPr sz="3083" i="1" spc="-17" dirty="0">
                <a:solidFill>
                  <a:srgbClr val="141313"/>
                </a:solidFill>
                <a:latin typeface="Arial"/>
                <a:cs typeface="Arial"/>
              </a:rPr>
              <a:t> </a:t>
            </a:r>
            <a:r>
              <a:rPr sz="3083" i="1" spc="-8" dirty="0">
                <a:solidFill>
                  <a:srgbClr val="141313"/>
                </a:solidFill>
                <a:latin typeface="Arial"/>
                <a:cs typeface="Arial"/>
              </a:rPr>
              <a:t>such </a:t>
            </a:r>
            <a:r>
              <a:rPr sz="3083" i="1" spc="-50" dirty="0">
                <a:solidFill>
                  <a:srgbClr val="141313"/>
                </a:solidFill>
                <a:latin typeface="Arial"/>
                <a:cs typeface="Arial"/>
              </a:rPr>
              <a:t>as a helmet </a:t>
            </a:r>
            <a:r>
              <a:rPr sz="3083" i="1" spc="-42" dirty="0">
                <a:solidFill>
                  <a:srgbClr val="141313"/>
                </a:solidFill>
                <a:latin typeface="Arial"/>
                <a:cs typeface="Arial"/>
              </a:rPr>
              <a:t>with </a:t>
            </a:r>
            <a:r>
              <a:rPr sz="3083" i="1" spc="-50" dirty="0">
                <a:solidFill>
                  <a:srgbClr val="141313"/>
                </a:solidFill>
                <a:latin typeface="Arial"/>
                <a:cs typeface="Arial"/>
              </a:rPr>
              <a:t>a </a:t>
            </a:r>
            <a:r>
              <a:rPr sz="3083" i="1" spc="-17" dirty="0">
                <a:solidFill>
                  <a:srgbClr val="141313"/>
                </a:solidFill>
                <a:latin typeface="Arial"/>
                <a:cs typeface="Arial"/>
              </a:rPr>
              <a:t>screen inside </a:t>
            </a:r>
            <a:r>
              <a:rPr sz="3083" i="1" spc="-42" dirty="0">
                <a:solidFill>
                  <a:srgbClr val="141313"/>
                </a:solidFill>
                <a:latin typeface="Arial"/>
                <a:cs typeface="Arial"/>
              </a:rPr>
              <a:t>or </a:t>
            </a:r>
            <a:r>
              <a:rPr sz="3083" i="1" spc="-17" dirty="0">
                <a:solidFill>
                  <a:srgbClr val="141313"/>
                </a:solidFill>
                <a:latin typeface="Arial"/>
                <a:cs typeface="Arial"/>
              </a:rPr>
              <a:t>gloves </a:t>
            </a:r>
            <a:r>
              <a:rPr sz="3083" i="1" spc="-8" dirty="0">
                <a:solidFill>
                  <a:srgbClr val="141313"/>
                </a:solidFill>
                <a:latin typeface="Arial"/>
                <a:cs typeface="Arial"/>
              </a:rPr>
              <a:t>fitted </a:t>
            </a:r>
            <a:r>
              <a:rPr sz="3083" i="1" spc="-42" dirty="0">
                <a:solidFill>
                  <a:srgbClr val="141313"/>
                </a:solidFill>
                <a:latin typeface="Arial"/>
                <a:cs typeface="Arial"/>
              </a:rPr>
              <a:t>with</a:t>
            </a:r>
            <a:r>
              <a:rPr sz="3083" i="1" spc="150" dirty="0">
                <a:solidFill>
                  <a:srgbClr val="141313"/>
                </a:solidFill>
                <a:latin typeface="Arial"/>
                <a:cs typeface="Arial"/>
              </a:rPr>
              <a:t> </a:t>
            </a:r>
            <a:r>
              <a:rPr sz="3083" i="1" spc="-42" dirty="0">
                <a:solidFill>
                  <a:srgbClr val="141313"/>
                </a:solidFill>
                <a:latin typeface="Arial"/>
                <a:cs typeface="Arial"/>
              </a:rPr>
              <a:t>sensors.</a:t>
            </a:r>
            <a:endParaRPr sz="3083"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AD94-E023-46A8-BFB6-4FD6B95D5DF8}"/>
              </a:ext>
            </a:extLst>
          </p:cNvPr>
          <p:cNvSpPr>
            <a:spLocks noGrp="1"/>
          </p:cNvSpPr>
          <p:nvPr>
            <p:ph type="title"/>
          </p:nvPr>
        </p:nvSpPr>
        <p:spPr>
          <a:xfrm>
            <a:off x="415600" y="593367"/>
            <a:ext cx="11360800" cy="800189"/>
          </a:xfrm>
        </p:spPr>
        <p:txBody>
          <a:bodyPr/>
          <a:lstStyle/>
          <a:p>
            <a:r>
              <a:rPr lang="en-US" dirty="0"/>
              <a:t>Aural Displays</a:t>
            </a:r>
          </a:p>
        </p:txBody>
      </p:sp>
      <p:pic>
        <p:nvPicPr>
          <p:cNvPr id="4" name="Picture 3">
            <a:extLst>
              <a:ext uri="{FF2B5EF4-FFF2-40B4-BE49-F238E27FC236}">
                <a16:creationId xmlns:a16="http://schemas.microsoft.com/office/drawing/2014/main" id="{BA8F70AD-D625-4A5A-97F4-8CDF1DF60DB2}"/>
              </a:ext>
            </a:extLst>
          </p:cNvPr>
          <p:cNvPicPr>
            <a:picLocks noChangeAspect="1"/>
          </p:cNvPicPr>
          <p:nvPr/>
        </p:nvPicPr>
        <p:blipFill>
          <a:blip r:embed="rId2"/>
          <a:stretch>
            <a:fillRect/>
          </a:stretch>
        </p:blipFill>
        <p:spPr>
          <a:xfrm>
            <a:off x="5715000" y="228600"/>
            <a:ext cx="6224587" cy="1895026"/>
          </a:xfrm>
          <a:prstGeom prst="rect">
            <a:avLst/>
          </a:prstGeom>
          <a:ln>
            <a:solidFill>
              <a:schemeClr val="tx1"/>
            </a:solidFill>
          </a:ln>
        </p:spPr>
      </p:pic>
      <p:sp>
        <p:nvSpPr>
          <p:cNvPr id="5" name="Text Placeholder 2">
            <a:extLst>
              <a:ext uri="{FF2B5EF4-FFF2-40B4-BE49-F238E27FC236}">
                <a16:creationId xmlns:a16="http://schemas.microsoft.com/office/drawing/2014/main" id="{D76F4EE5-28F1-4201-AE1D-96B589F9A4D6}"/>
              </a:ext>
            </a:extLst>
          </p:cNvPr>
          <p:cNvSpPr>
            <a:spLocks noGrp="1"/>
          </p:cNvSpPr>
          <p:nvPr>
            <p:ph type="body" idx="1"/>
          </p:nvPr>
        </p:nvSpPr>
        <p:spPr>
          <a:xfrm>
            <a:off x="76200" y="2209800"/>
            <a:ext cx="8347400" cy="2205632"/>
          </a:xfrm>
        </p:spPr>
        <p:txBody>
          <a:bodyPr/>
          <a:lstStyle/>
          <a:p>
            <a:pPr marL="152396" indent="0">
              <a:buNone/>
            </a:pPr>
            <a:r>
              <a:rPr lang="en-US" dirty="0"/>
              <a:t>Main cues used by humans to localize sound:</a:t>
            </a:r>
            <a:br>
              <a:rPr lang="en-US" dirty="0"/>
            </a:br>
            <a:endParaRPr lang="en-US" dirty="0"/>
          </a:p>
          <a:p>
            <a:pPr marL="666746" indent="-514350">
              <a:buFont typeface="+mj-lt"/>
              <a:buAutoNum type="arabicPeriod"/>
            </a:pPr>
            <a:r>
              <a:rPr lang="en-US" dirty="0">
                <a:solidFill>
                  <a:schemeClr val="accent2"/>
                </a:solidFill>
              </a:rPr>
              <a:t>Interaural time differences: </a:t>
            </a:r>
            <a:br>
              <a:rPr lang="en-US" dirty="0"/>
            </a:br>
            <a:r>
              <a:rPr lang="en-US" dirty="0"/>
              <a:t>Time difference for sound wave to travel between ears</a:t>
            </a:r>
            <a:br>
              <a:rPr lang="en-US" dirty="0"/>
            </a:br>
            <a:endParaRPr lang="en-US" dirty="0"/>
          </a:p>
          <a:p>
            <a:pPr marL="666746" indent="-514350">
              <a:buAutoNum type="arabicPeriod" startAt="2"/>
            </a:pPr>
            <a:r>
              <a:rPr lang="en-US" dirty="0">
                <a:solidFill>
                  <a:schemeClr val="accent2"/>
                </a:solidFill>
              </a:rPr>
              <a:t>Interaural level differences: </a:t>
            </a:r>
            <a:br>
              <a:rPr lang="en-US" dirty="0"/>
            </a:br>
            <a:r>
              <a:rPr lang="en-US" dirty="0"/>
              <a:t>For high frequency sounds (&gt; 1.5 kHz), </a:t>
            </a:r>
            <a:br>
              <a:rPr lang="en-US" dirty="0"/>
            </a:br>
            <a:r>
              <a:rPr lang="en-US" dirty="0"/>
              <a:t>volume difference between ears used to determine source direction</a:t>
            </a:r>
            <a:br>
              <a:rPr lang="en-US" dirty="0"/>
            </a:br>
            <a:endParaRPr lang="en-US" dirty="0"/>
          </a:p>
          <a:p>
            <a:pPr marL="666746" indent="-514350">
              <a:buAutoNum type="arabicPeriod" startAt="2"/>
            </a:pPr>
            <a:r>
              <a:rPr lang="en-US" dirty="0">
                <a:solidFill>
                  <a:schemeClr val="accent2"/>
                </a:solidFill>
              </a:rPr>
              <a:t>Spectral filtering done by outer ears: </a:t>
            </a:r>
            <a:br>
              <a:rPr lang="en-US" dirty="0"/>
            </a:br>
            <a:r>
              <a:rPr lang="en-US" dirty="0"/>
              <a:t>Ear shape changes frequency heard</a:t>
            </a:r>
          </a:p>
        </p:txBody>
      </p:sp>
      <p:pic>
        <p:nvPicPr>
          <p:cNvPr id="6" name="Picture 5">
            <a:extLst>
              <a:ext uri="{FF2B5EF4-FFF2-40B4-BE49-F238E27FC236}">
                <a16:creationId xmlns:a16="http://schemas.microsoft.com/office/drawing/2014/main" id="{C403C951-1B68-4BA9-A52F-653A65CFC081}"/>
              </a:ext>
            </a:extLst>
          </p:cNvPr>
          <p:cNvPicPr>
            <a:picLocks noChangeAspect="1"/>
          </p:cNvPicPr>
          <p:nvPr/>
        </p:nvPicPr>
        <p:blipFill>
          <a:blip r:embed="rId3"/>
          <a:stretch>
            <a:fillRect/>
          </a:stretch>
        </p:blipFill>
        <p:spPr>
          <a:xfrm>
            <a:off x="8316262" y="2409276"/>
            <a:ext cx="3632850" cy="2822400"/>
          </a:xfrm>
          <a:prstGeom prst="rect">
            <a:avLst/>
          </a:prstGeom>
        </p:spPr>
      </p:pic>
      <p:sp>
        <p:nvSpPr>
          <p:cNvPr id="8" name="TextBox 7">
            <a:extLst>
              <a:ext uri="{FF2B5EF4-FFF2-40B4-BE49-F238E27FC236}">
                <a16:creationId xmlns:a16="http://schemas.microsoft.com/office/drawing/2014/main" id="{917311C7-B3D9-428D-9BB0-77014DD68974}"/>
              </a:ext>
            </a:extLst>
          </p:cNvPr>
          <p:cNvSpPr txBox="1"/>
          <p:nvPr/>
        </p:nvSpPr>
        <p:spPr>
          <a:xfrm>
            <a:off x="7884787" y="5431152"/>
            <a:ext cx="4495799" cy="369332"/>
          </a:xfrm>
          <a:prstGeom prst="rect">
            <a:avLst/>
          </a:prstGeom>
          <a:noFill/>
        </p:spPr>
        <p:txBody>
          <a:bodyPr wrap="square" rtlCol="0">
            <a:spAutoFit/>
          </a:bodyPr>
          <a:lstStyle/>
          <a:p>
            <a:r>
              <a:rPr lang="en-US" dirty="0"/>
              <a:t>Capturing a Head-Related Transfer Function</a:t>
            </a:r>
          </a:p>
        </p:txBody>
      </p:sp>
    </p:spTree>
    <p:extLst>
      <p:ext uri="{BB962C8B-B14F-4D97-AF65-F5344CB8AC3E}">
        <p14:creationId xmlns:p14="http://schemas.microsoft.com/office/powerpoint/2010/main" val="2985966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62A1-33FC-4A34-8424-509D587333EA}"/>
              </a:ext>
            </a:extLst>
          </p:cNvPr>
          <p:cNvSpPr>
            <a:spLocks noGrp="1"/>
          </p:cNvSpPr>
          <p:nvPr>
            <p:ph type="title"/>
          </p:nvPr>
        </p:nvSpPr>
        <p:spPr>
          <a:xfrm>
            <a:off x="415600" y="593367"/>
            <a:ext cx="11360800" cy="800189"/>
          </a:xfrm>
        </p:spPr>
        <p:txBody>
          <a:bodyPr/>
          <a:lstStyle/>
          <a:p>
            <a:r>
              <a:rPr lang="en-US" dirty="0"/>
              <a:t>Your Thoughts </a:t>
            </a:r>
          </a:p>
        </p:txBody>
      </p:sp>
      <p:sp>
        <p:nvSpPr>
          <p:cNvPr id="3" name="Text Placeholder 2">
            <a:extLst>
              <a:ext uri="{FF2B5EF4-FFF2-40B4-BE49-F238E27FC236}">
                <a16:creationId xmlns:a16="http://schemas.microsoft.com/office/drawing/2014/main" id="{EC2C5EDE-798E-4EA9-B168-1721385F46CE}"/>
              </a:ext>
            </a:extLst>
          </p:cNvPr>
          <p:cNvSpPr>
            <a:spLocks noGrp="1"/>
          </p:cNvSpPr>
          <p:nvPr>
            <p:ph type="body" idx="1"/>
          </p:nvPr>
        </p:nvSpPr>
        <p:spPr>
          <a:xfrm>
            <a:off x="415600" y="1536633"/>
            <a:ext cx="11360800" cy="553968"/>
          </a:xfrm>
        </p:spPr>
        <p:txBody>
          <a:bodyPr/>
          <a:lstStyle/>
          <a:p>
            <a:pPr marL="152396" indent="0">
              <a:buNone/>
            </a:pPr>
            <a:r>
              <a:rPr lang="en-US" dirty="0"/>
              <a:t>How else do we need to process the audio for realistic VR?</a:t>
            </a:r>
          </a:p>
        </p:txBody>
      </p:sp>
    </p:spTree>
    <p:extLst>
      <p:ext uri="{BB962C8B-B14F-4D97-AF65-F5344CB8AC3E}">
        <p14:creationId xmlns:p14="http://schemas.microsoft.com/office/powerpoint/2010/main" val="3918452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6981E0-1A9D-4A96-B76F-98A5334E1033}"/>
              </a:ext>
            </a:extLst>
          </p:cNvPr>
          <p:cNvSpPr txBox="1">
            <a:spLocks/>
          </p:cNvSpPr>
          <p:nvPr/>
        </p:nvSpPr>
        <p:spPr>
          <a:xfrm>
            <a:off x="1371600" y="304800"/>
            <a:ext cx="11360800" cy="763600"/>
          </a:xfrm>
          <a:prstGeom prst="rect">
            <a:avLst/>
          </a:prstGeom>
        </p:spPr>
        <p:txBody>
          <a:bodyPr spcFirstLastPara="1" wrap="square" lIns="91425" tIns="91425" rIns="91425" bIns="91425" anchor="t" anchorCtr="0">
            <a:normAutofit fontScale="97500" lnSpcReduction="10000"/>
          </a:bodyPr>
          <a:lstStyle>
            <a:lvl1pPr lvl="0">
              <a:spcBef>
                <a:spcPts val="0"/>
              </a:spcBef>
              <a:spcAft>
                <a:spcPts val="0"/>
              </a:spcAft>
              <a:buSzPts val="2800"/>
              <a:buNone/>
              <a:defRPr sz="4000" b="0" i="0">
                <a:solidFill>
                  <a:schemeClr val="tx1"/>
                </a:solidFill>
                <a:latin typeface="Calibri Light"/>
                <a:ea typeface="+mj-ea"/>
                <a:cs typeface="Calibri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kern="0"/>
              <a:t>Sound Reverberation</a:t>
            </a:r>
            <a:endParaRPr lang="en-US" kern="0" dirty="0"/>
          </a:p>
        </p:txBody>
      </p:sp>
      <p:sp>
        <p:nvSpPr>
          <p:cNvPr id="5" name="Text Placeholder 2">
            <a:extLst>
              <a:ext uri="{FF2B5EF4-FFF2-40B4-BE49-F238E27FC236}">
                <a16:creationId xmlns:a16="http://schemas.microsoft.com/office/drawing/2014/main" id="{26CC2A07-28FA-4E72-BDE2-F7C508D8A116}"/>
              </a:ext>
            </a:extLst>
          </p:cNvPr>
          <p:cNvSpPr txBox="1">
            <a:spLocks/>
          </p:cNvSpPr>
          <p:nvPr/>
        </p:nvSpPr>
        <p:spPr>
          <a:xfrm>
            <a:off x="1371600" y="5189444"/>
            <a:ext cx="11509700" cy="1046614"/>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sz="2400" b="0" i="0">
                <a:solidFill>
                  <a:schemeClr val="tx1"/>
                </a:solidFill>
                <a:latin typeface="Calibri"/>
                <a:ea typeface="+mn-ea"/>
                <a:cs typeface="Calibri"/>
              </a:defRPr>
            </a:lvl1pPr>
            <a:lvl2pPr marL="1219170" lvl="1" indent="-423323">
              <a:spcBef>
                <a:spcPts val="2133"/>
              </a:spcBef>
              <a:spcAft>
                <a:spcPts val="0"/>
              </a:spcAft>
              <a:buSzPts val="1400"/>
              <a:buChar char="○"/>
              <a:defRPr>
                <a:latin typeface="+mn-lt"/>
                <a:ea typeface="+mn-ea"/>
                <a:cs typeface="+mn-cs"/>
              </a:defRPr>
            </a:lvl2pPr>
            <a:lvl3pPr marL="1828754" lvl="2" indent="-423323">
              <a:spcBef>
                <a:spcPts val="2133"/>
              </a:spcBef>
              <a:spcAft>
                <a:spcPts val="0"/>
              </a:spcAft>
              <a:buSzPts val="1400"/>
              <a:buChar char="■"/>
              <a:defRPr>
                <a:latin typeface="+mn-lt"/>
                <a:ea typeface="+mn-ea"/>
                <a:cs typeface="+mn-cs"/>
              </a:defRPr>
            </a:lvl3pPr>
            <a:lvl4pPr marL="2438339" lvl="3" indent="-423323">
              <a:spcBef>
                <a:spcPts val="2133"/>
              </a:spcBef>
              <a:spcAft>
                <a:spcPts val="0"/>
              </a:spcAft>
              <a:buSzPts val="1400"/>
              <a:buChar char="●"/>
              <a:defRPr>
                <a:latin typeface="+mn-lt"/>
                <a:ea typeface="+mn-ea"/>
                <a:cs typeface="+mn-cs"/>
              </a:defRPr>
            </a:lvl4pPr>
            <a:lvl5pPr marL="3047924" lvl="4" indent="-423323">
              <a:spcBef>
                <a:spcPts val="2133"/>
              </a:spcBef>
              <a:spcAft>
                <a:spcPts val="0"/>
              </a:spcAft>
              <a:buSzPts val="1400"/>
              <a:buChar char="○"/>
              <a:defRPr>
                <a:latin typeface="+mn-lt"/>
                <a:ea typeface="+mn-ea"/>
                <a:cs typeface="+mn-cs"/>
              </a:defRPr>
            </a:lvl5pPr>
            <a:lvl6pPr marL="3657509" lvl="5" indent="-423323">
              <a:spcBef>
                <a:spcPts val="2133"/>
              </a:spcBef>
              <a:spcAft>
                <a:spcPts val="0"/>
              </a:spcAft>
              <a:buSzPts val="1400"/>
              <a:buChar char="■"/>
              <a:defRPr>
                <a:latin typeface="+mn-lt"/>
                <a:ea typeface="+mn-ea"/>
                <a:cs typeface="+mn-cs"/>
              </a:defRPr>
            </a:lvl6pPr>
            <a:lvl7pPr marL="4267093" lvl="6" indent="-423323">
              <a:spcBef>
                <a:spcPts val="2133"/>
              </a:spcBef>
              <a:spcAft>
                <a:spcPts val="0"/>
              </a:spcAft>
              <a:buSzPts val="1400"/>
              <a:buChar char="●"/>
              <a:defRPr>
                <a:latin typeface="+mn-lt"/>
                <a:ea typeface="+mn-ea"/>
                <a:cs typeface="+mn-cs"/>
              </a:defRPr>
            </a:lvl7pPr>
            <a:lvl8pPr marL="4876678" lvl="7" indent="-423323">
              <a:spcBef>
                <a:spcPts val="2133"/>
              </a:spcBef>
              <a:spcAft>
                <a:spcPts val="0"/>
              </a:spcAft>
              <a:buSzPts val="1400"/>
              <a:buChar char="○"/>
              <a:defRPr>
                <a:latin typeface="+mn-lt"/>
                <a:ea typeface="+mn-ea"/>
                <a:cs typeface="+mn-cs"/>
              </a:defRPr>
            </a:lvl8pPr>
            <a:lvl9pPr marL="5486263" lvl="8" indent="-423323">
              <a:spcBef>
                <a:spcPts val="2133"/>
              </a:spcBef>
              <a:spcAft>
                <a:spcPts val="2133"/>
              </a:spcAft>
              <a:buSzPts val="1400"/>
              <a:buChar char="■"/>
              <a:defRPr>
                <a:latin typeface="+mn-lt"/>
                <a:ea typeface="+mn-ea"/>
                <a:cs typeface="+mn-cs"/>
              </a:defRPr>
            </a:lvl9pPr>
          </a:lstStyle>
          <a:p>
            <a:pPr marL="152396" indent="0">
              <a:buFontTx/>
              <a:buNone/>
            </a:pPr>
            <a:r>
              <a:rPr lang="en-US" kern="0"/>
              <a:t>•	Need to consider first and second order reflections</a:t>
            </a:r>
          </a:p>
          <a:p>
            <a:pPr marL="152396" indent="0">
              <a:buFontTx/>
              <a:buNone/>
            </a:pPr>
            <a:r>
              <a:rPr lang="en-US" kern="0"/>
              <a:t>•	Need to model material properties, objects in room, etc</a:t>
            </a:r>
            <a:endParaRPr lang="en-US" kern="0" dirty="0"/>
          </a:p>
        </p:txBody>
      </p:sp>
      <p:pic>
        <p:nvPicPr>
          <p:cNvPr id="6" name="Picture 5">
            <a:extLst>
              <a:ext uri="{FF2B5EF4-FFF2-40B4-BE49-F238E27FC236}">
                <a16:creationId xmlns:a16="http://schemas.microsoft.com/office/drawing/2014/main" id="{EDCC9777-0E47-4EF2-B6E0-679116CD8958}"/>
              </a:ext>
            </a:extLst>
          </p:cNvPr>
          <p:cNvPicPr>
            <a:picLocks noChangeAspect="1"/>
          </p:cNvPicPr>
          <p:nvPr/>
        </p:nvPicPr>
        <p:blipFill>
          <a:blip r:embed="rId2"/>
          <a:stretch>
            <a:fillRect/>
          </a:stretch>
        </p:blipFill>
        <p:spPr>
          <a:xfrm>
            <a:off x="3615817" y="1068400"/>
            <a:ext cx="6503250" cy="3640000"/>
          </a:xfrm>
          <a:prstGeom prst="rect">
            <a:avLst/>
          </a:prstGeom>
        </p:spPr>
      </p:pic>
    </p:spTree>
    <p:extLst>
      <p:ext uri="{BB962C8B-B14F-4D97-AF65-F5344CB8AC3E}">
        <p14:creationId xmlns:p14="http://schemas.microsoft.com/office/powerpoint/2010/main" val="3164239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pPr algn="ctr"/>
            <a:r>
              <a:rPr lang="en"/>
              <a:t>Visual Displays</a:t>
            </a:r>
            <a:endParaRPr/>
          </a:p>
        </p:txBody>
      </p:sp>
      <p:sp>
        <p:nvSpPr>
          <p:cNvPr id="256" name="Google Shape;256;p40"/>
          <p:cNvSpPr txBox="1"/>
          <p:nvPr/>
        </p:nvSpPr>
        <p:spPr>
          <a:xfrm>
            <a:off x="3662200" y="1553067"/>
            <a:ext cx="4867600" cy="572800"/>
          </a:xfrm>
          <a:prstGeom prst="rect">
            <a:avLst/>
          </a:prstGeom>
          <a:noFill/>
          <a:ln>
            <a:noFill/>
          </a:ln>
        </p:spPr>
        <p:txBody>
          <a:bodyPr spcFirstLastPara="1" wrap="square" lIns="121900" tIns="121900" rIns="121900" bIns="121900" anchor="t" anchorCtr="0">
            <a:noAutofit/>
          </a:bodyPr>
          <a:lstStyle/>
          <a:p>
            <a:pPr algn="ctr"/>
            <a:r>
              <a:rPr lang="en" sz="2400">
                <a:solidFill>
                  <a:srgbClr val="FFFFFF"/>
                </a:solidFill>
              </a:rPr>
              <a:t>Two Settings:</a:t>
            </a:r>
            <a:endParaRPr sz="2400">
              <a:solidFill>
                <a:srgbClr val="FFFFFF"/>
              </a:solidFill>
            </a:endParaRPr>
          </a:p>
        </p:txBody>
      </p:sp>
      <p:pic>
        <p:nvPicPr>
          <p:cNvPr id="2" name="Picture 1">
            <a:extLst>
              <a:ext uri="{FF2B5EF4-FFF2-40B4-BE49-F238E27FC236}">
                <a16:creationId xmlns:a16="http://schemas.microsoft.com/office/drawing/2014/main" id="{482EE2B3-905F-431F-AA24-65DC00779271}"/>
              </a:ext>
            </a:extLst>
          </p:cNvPr>
          <p:cNvPicPr>
            <a:picLocks noChangeAspect="1"/>
          </p:cNvPicPr>
          <p:nvPr/>
        </p:nvPicPr>
        <p:blipFill>
          <a:blip r:embed="rId3"/>
          <a:stretch>
            <a:fillRect/>
          </a:stretch>
        </p:blipFill>
        <p:spPr>
          <a:xfrm>
            <a:off x="1089651" y="1357706"/>
            <a:ext cx="3133725" cy="2085975"/>
          </a:xfrm>
          <a:prstGeom prst="rect">
            <a:avLst/>
          </a:prstGeom>
        </p:spPr>
      </p:pic>
      <p:pic>
        <p:nvPicPr>
          <p:cNvPr id="3" name="Picture 2">
            <a:extLst>
              <a:ext uri="{FF2B5EF4-FFF2-40B4-BE49-F238E27FC236}">
                <a16:creationId xmlns:a16="http://schemas.microsoft.com/office/drawing/2014/main" id="{6E91686F-4285-42B4-8966-1B8AE407840A}"/>
              </a:ext>
            </a:extLst>
          </p:cNvPr>
          <p:cNvPicPr>
            <a:picLocks noChangeAspect="1"/>
          </p:cNvPicPr>
          <p:nvPr/>
        </p:nvPicPr>
        <p:blipFill>
          <a:blip r:embed="rId4"/>
          <a:stretch>
            <a:fillRect/>
          </a:stretch>
        </p:blipFill>
        <p:spPr>
          <a:xfrm>
            <a:off x="6848637" y="1271195"/>
            <a:ext cx="3362325" cy="2143125"/>
          </a:xfrm>
          <a:prstGeom prst="rect">
            <a:avLst/>
          </a:prstGeom>
        </p:spPr>
      </p:pic>
      <p:sp>
        <p:nvSpPr>
          <p:cNvPr id="8" name="TextBox 7">
            <a:extLst>
              <a:ext uri="{FF2B5EF4-FFF2-40B4-BE49-F238E27FC236}">
                <a16:creationId xmlns:a16="http://schemas.microsoft.com/office/drawing/2014/main" id="{DD7D4368-8134-415E-A709-CC8BE5F5F642}"/>
              </a:ext>
            </a:extLst>
          </p:cNvPr>
          <p:cNvSpPr txBox="1"/>
          <p:nvPr/>
        </p:nvSpPr>
        <p:spPr>
          <a:xfrm>
            <a:off x="415600" y="4441591"/>
            <a:ext cx="9214961" cy="830997"/>
          </a:xfrm>
          <a:prstGeom prst="rect">
            <a:avLst/>
          </a:prstGeom>
          <a:noFill/>
          <a:ln>
            <a:solidFill>
              <a:schemeClr val="tx1"/>
            </a:solidFill>
          </a:ln>
        </p:spPr>
        <p:txBody>
          <a:bodyPr wrap="square" rtlCol="0">
            <a:spAutoFit/>
          </a:bodyPr>
          <a:lstStyle/>
          <a:p>
            <a:r>
              <a:rPr lang="en-US" sz="1600" dirty="0"/>
              <a:t>For a user-fixed visual display we need to process the displayed scene in response to user movement.</a:t>
            </a:r>
          </a:p>
          <a:p>
            <a:endParaRPr lang="en-US" sz="1600" dirty="0"/>
          </a:p>
          <a:p>
            <a:r>
              <a:rPr lang="en-US" sz="1600" dirty="0"/>
              <a:t>How do we need to transform the geometry when someone rotates their head to their right?  </a:t>
            </a:r>
          </a:p>
        </p:txBody>
      </p:sp>
      <p:sp>
        <p:nvSpPr>
          <p:cNvPr id="5" name="TextBox 4">
            <a:extLst>
              <a:ext uri="{FF2B5EF4-FFF2-40B4-BE49-F238E27FC236}">
                <a16:creationId xmlns:a16="http://schemas.microsoft.com/office/drawing/2014/main" id="{7B3B9DA9-8EA4-4C26-891B-5556EF7D0502}"/>
              </a:ext>
            </a:extLst>
          </p:cNvPr>
          <p:cNvSpPr txBox="1"/>
          <p:nvPr/>
        </p:nvSpPr>
        <p:spPr>
          <a:xfrm>
            <a:off x="1518407" y="3791824"/>
            <a:ext cx="2704969" cy="369332"/>
          </a:xfrm>
          <a:prstGeom prst="rect">
            <a:avLst/>
          </a:prstGeom>
          <a:noFill/>
        </p:spPr>
        <p:txBody>
          <a:bodyPr wrap="square" rtlCol="0">
            <a:spAutoFit/>
          </a:bodyPr>
          <a:lstStyle/>
          <a:p>
            <a:r>
              <a:rPr lang="en-US" dirty="0"/>
              <a:t>World-fixed</a:t>
            </a:r>
          </a:p>
        </p:txBody>
      </p:sp>
      <p:sp>
        <p:nvSpPr>
          <p:cNvPr id="12" name="TextBox 11">
            <a:extLst>
              <a:ext uri="{FF2B5EF4-FFF2-40B4-BE49-F238E27FC236}">
                <a16:creationId xmlns:a16="http://schemas.microsoft.com/office/drawing/2014/main" id="{50C048D3-051D-402F-9EFD-8AF550C549F8}"/>
              </a:ext>
            </a:extLst>
          </p:cNvPr>
          <p:cNvSpPr txBox="1"/>
          <p:nvPr/>
        </p:nvSpPr>
        <p:spPr>
          <a:xfrm>
            <a:off x="7610212" y="3759558"/>
            <a:ext cx="2704969" cy="369332"/>
          </a:xfrm>
          <a:prstGeom prst="rect">
            <a:avLst/>
          </a:prstGeom>
          <a:noFill/>
        </p:spPr>
        <p:txBody>
          <a:bodyPr wrap="square" rtlCol="0">
            <a:spAutoFit/>
          </a:bodyPr>
          <a:lstStyle/>
          <a:p>
            <a:r>
              <a:rPr lang="en-US" dirty="0"/>
              <a:t>User-fixed</a:t>
            </a:r>
          </a:p>
        </p:txBody>
      </p:sp>
      <p:sp>
        <p:nvSpPr>
          <p:cNvPr id="13" name="TextBox 12">
            <a:extLst>
              <a:ext uri="{FF2B5EF4-FFF2-40B4-BE49-F238E27FC236}">
                <a16:creationId xmlns:a16="http://schemas.microsoft.com/office/drawing/2014/main" id="{A1D9EA64-7FB8-4C6E-A83C-E8E1AA858F3E}"/>
              </a:ext>
            </a:extLst>
          </p:cNvPr>
          <p:cNvSpPr txBox="1"/>
          <p:nvPr/>
        </p:nvSpPr>
        <p:spPr>
          <a:xfrm>
            <a:off x="2656513" y="5655483"/>
            <a:ext cx="5458687" cy="830997"/>
          </a:xfrm>
          <a:prstGeom prst="rect">
            <a:avLst/>
          </a:prstGeom>
          <a:noFill/>
          <a:ln>
            <a:solidFill>
              <a:schemeClr val="tx1"/>
            </a:solidFill>
          </a:ln>
        </p:spPr>
        <p:txBody>
          <a:bodyPr wrap="square" rtlCol="0">
            <a:spAutoFit/>
          </a:bodyPr>
          <a:lstStyle/>
          <a:p>
            <a:r>
              <a:rPr lang="en-US" sz="1600" dirty="0">
                <a:latin typeface="Comic Sans MS" panose="030F0702030302020204" pitchFamily="66" charset="0"/>
              </a:rPr>
              <a:t>The inability measure head movement accurately – and the VR sickness that failure produced – is one of the main failings of 1990s era VR technology.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113" name="Google Shape;113;p20"/>
          <p:cNvSpPr txBox="1"/>
          <p:nvPr/>
        </p:nvSpPr>
        <p:spPr>
          <a:xfrm>
            <a:off x="368367" y="4931467"/>
            <a:ext cx="11265200" cy="1592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rgbClr val="FFFFFF"/>
                </a:solidFill>
              </a:rPr>
              <a:t>FOV: __________________________________________________________</a:t>
            </a:r>
            <a:endParaRPr sz="2400">
              <a:solidFill>
                <a:srgbClr val="FFFFFF"/>
              </a:solidFill>
            </a:endParaRPr>
          </a:p>
          <a:p>
            <a:pPr>
              <a:lnSpc>
                <a:spcPct val="115000"/>
              </a:lnSpc>
            </a:pPr>
            <a:endParaRPr sz="2400">
              <a:solidFill>
                <a:srgbClr val="FFFFFF"/>
              </a:solidFill>
            </a:endParaRPr>
          </a:p>
          <a:p>
            <a:pPr>
              <a:lnSpc>
                <a:spcPct val="115000"/>
              </a:lnSpc>
            </a:pPr>
            <a:r>
              <a:rPr lang="en" sz="2400">
                <a:solidFill>
                  <a:srgbClr val="FFFFFF"/>
                </a:solidFill>
              </a:rPr>
              <a:t>Distortion: ______________________________________________________</a:t>
            </a:r>
            <a:endParaRPr sz="2400">
              <a:solidFill>
                <a:srgbClr val="FFFFFF"/>
              </a:solidFill>
            </a:endParaRPr>
          </a:p>
        </p:txBody>
      </p:sp>
      <p:pic>
        <p:nvPicPr>
          <p:cNvPr id="114" name="Google Shape;114;p20"/>
          <p:cNvPicPr preferRelativeResize="0"/>
          <p:nvPr/>
        </p:nvPicPr>
        <p:blipFill>
          <a:blip r:embed="rId3">
            <a:alphaModFix/>
          </a:blip>
          <a:stretch>
            <a:fillRect/>
          </a:stretch>
        </p:blipFill>
        <p:spPr>
          <a:xfrm>
            <a:off x="704954" y="1153767"/>
            <a:ext cx="3177333" cy="3574500"/>
          </a:xfrm>
          <a:prstGeom prst="rect">
            <a:avLst/>
          </a:prstGeom>
          <a:noFill/>
          <a:ln>
            <a:noFill/>
          </a:ln>
        </p:spPr>
      </p:pic>
      <p:sp>
        <p:nvSpPr>
          <p:cNvPr id="2" name="TextBox 1">
            <a:extLst>
              <a:ext uri="{FF2B5EF4-FFF2-40B4-BE49-F238E27FC236}">
                <a16:creationId xmlns:a16="http://schemas.microsoft.com/office/drawing/2014/main" id="{043EA218-22F0-44E1-9DBD-44860A795CA9}"/>
              </a:ext>
            </a:extLst>
          </p:cNvPr>
          <p:cNvSpPr txBox="1"/>
          <p:nvPr/>
        </p:nvSpPr>
        <p:spPr>
          <a:xfrm>
            <a:off x="4838700" y="1386745"/>
            <a:ext cx="7353300" cy="3108543"/>
          </a:xfrm>
          <a:prstGeom prst="rect">
            <a:avLst/>
          </a:prstGeom>
          <a:noFill/>
        </p:spPr>
        <p:txBody>
          <a:bodyPr wrap="square" rtlCol="0">
            <a:spAutoFit/>
          </a:bodyPr>
          <a:lstStyle/>
          <a:p>
            <a:r>
              <a:rPr lang="en-US" sz="3200" dirty="0"/>
              <a:t>Why do HMDs use lenses?</a:t>
            </a:r>
          </a:p>
          <a:p>
            <a:endParaRPr lang="en-US" sz="3200" dirty="0"/>
          </a:p>
          <a:p>
            <a:endParaRPr lang="en-US" sz="3200" dirty="0"/>
          </a:p>
          <a:p>
            <a:endParaRPr lang="en-US" sz="3200" dirty="0"/>
          </a:p>
          <a:p>
            <a:r>
              <a:rPr lang="en-US" sz="3200" dirty="0"/>
              <a:t>What issue arises that must be dealt with?</a:t>
            </a:r>
          </a:p>
          <a:p>
            <a:endParaRPr lang="en-US" dirty="0"/>
          </a:p>
          <a:p>
            <a:endParaRPr lang="en-US" dirty="0"/>
          </a:p>
        </p:txBody>
      </p:sp>
    </p:spTree>
    <p:extLst>
      <p:ext uri="{BB962C8B-B14F-4D97-AF65-F5344CB8AC3E}">
        <p14:creationId xmlns:p14="http://schemas.microsoft.com/office/powerpoint/2010/main" val="322403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3" name="Rectangle 2">
            <a:extLst>
              <a:ext uri="{FF2B5EF4-FFF2-40B4-BE49-F238E27FC236}">
                <a16:creationId xmlns:a16="http://schemas.microsoft.com/office/drawing/2014/main" id="{53671AAC-633C-4ECF-ADAC-8E2FA52C334A}"/>
              </a:ext>
            </a:extLst>
          </p:cNvPr>
          <p:cNvSpPr/>
          <p:nvPr/>
        </p:nvSpPr>
        <p:spPr>
          <a:xfrm>
            <a:off x="2682240" y="5777287"/>
            <a:ext cx="7711440" cy="523220"/>
          </a:xfrm>
          <a:prstGeom prst="rect">
            <a:avLst/>
          </a:prstGeom>
        </p:spPr>
        <p:txBody>
          <a:bodyPr wrap="square">
            <a:spAutoFit/>
          </a:bodyPr>
          <a:lstStyle/>
          <a:p>
            <a:r>
              <a:rPr lang="en-US" sz="2800" dirty="0"/>
              <a:t>https://www.youtube.com/watch?v=NCBEYaC876A</a:t>
            </a:r>
          </a:p>
        </p:txBody>
      </p:sp>
      <p:pic>
        <p:nvPicPr>
          <p:cNvPr id="4" name="Online Media 3">
            <a:hlinkClick r:id="" action="ppaction://media"/>
            <a:extLst>
              <a:ext uri="{FF2B5EF4-FFF2-40B4-BE49-F238E27FC236}">
                <a16:creationId xmlns:a16="http://schemas.microsoft.com/office/drawing/2014/main" id="{C41A65B5-9378-4AB0-BC27-05CC67EE1650}"/>
              </a:ext>
            </a:extLst>
          </p:cNvPr>
          <p:cNvPicPr>
            <a:picLocks noRot="1" noChangeAspect="1"/>
          </p:cNvPicPr>
          <p:nvPr>
            <a:videoFile r:link="rId1"/>
          </p:nvPr>
        </p:nvPicPr>
        <p:blipFill>
          <a:blip r:embed="rId4"/>
          <a:stretch>
            <a:fillRect/>
          </a:stretch>
        </p:blipFill>
        <p:spPr>
          <a:xfrm>
            <a:off x="2567940" y="969645"/>
            <a:ext cx="8061960" cy="4534853"/>
          </a:xfrm>
          <a:prstGeom prst="rect">
            <a:avLst/>
          </a:prstGeom>
        </p:spPr>
      </p:pic>
    </p:spTree>
    <p:extLst>
      <p:ext uri="{BB962C8B-B14F-4D97-AF65-F5344CB8AC3E}">
        <p14:creationId xmlns:p14="http://schemas.microsoft.com/office/powerpoint/2010/main" val="3544660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Hardware: Lens</a:t>
            </a:r>
            <a:endParaRPr dirty="0"/>
          </a:p>
        </p:txBody>
      </p:sp>
      <p:sp>
        <p:nvSpPr>
          <p:cNvPr id="113" name="Google Shape;113;p20"/>
          <p:cNvSpPr txBox="1"/>
          <p:nvPr/>
        </p:nvSpPr>
        <p:spPr>
          <a:xfrm>
            <a:off x="368367" y="4931467"/>
            <a:ext cx="11265200" cy="15924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rgbClr val="FFFFFF"/>
                </a:solidFill>
              </a:rPr>
              <a:t>FOV: __________________________________________________________</a:t>
            </a:r>
            <a:endParaRPr sz="2400">
              <a:solidFill>
                <a:srgbClr val="FFFFFF"/>
              </a:solidFill>
            </a:endParaRPr>
          </a:p>
          <a:p>
            <a:pPr>
              <a:lnSpc>
                <a:spcPct val="115000"/>
              </a:lnSpc>
            </a:pPr>
            <a:endParaRPr sz="2400">
              <a:solidFill>
                <a:srgbClr val="FFFFFF"/>
              </a:solidFill>
            </a:endParaRPr>
          </a:p>
          <a:p>
            <a:pPr>
              <a:lnSpc>
                <a:spcPct val="115000"/>
              </a:lnSpc>
            </a:pPr>
            <a:r>
              <a:rPr lang="en" sz="2400">
                <a:solidFill>
                  <a:srgbClr val="FFFFFF"/>
                </a:solidFill>
              </a:rPr>
              <a:t>Distortion: ______________________________________________________</a:t>
            </a:r>
            <a:endParaRPr sz="2400">
              <a:solidFill>
                <a:srgbClr val="FFFFFF"/>
              </a:solidFill>
            </a:endParaRPr>
          </a:p>
        </p:txBody>
      </p:sp>
      <p:pic>
        <p:nvPicPr>
          <p:cNvPr id="114" name="Google Shape;114;p20"/>
          <p:cNvPicPr preferRelativeResize="0"/>
          <p:nvPr/>
        </p:nvPicPr>
        <p:blipFill>
          <a:blip r:embed="rId3">
            <a:alphaModFix/>
          </a:blip>
          <a:stretch>
            <a:fillRect/>
          </a:stretch>
        </p:blipFill>
        <p:spPr>
          <a:xfrm>
            <a:off x="64874" y="1557627"/>
            <a:ext cx="3177333" cy="3574500"/>
          </a:xfrm>
          <a:prstGeom prst="rect">
            <a:avLst/>
          </a:prstGeom>
          <a:noFill/>
          <a:ln>
            <a:noFill/>
          </a:ln>
        </p:spPr>
      </p:pic>
      <p:sp>
        <p:nvSpPr>
          <p:cNvPr id="2" name="TextBox 1">
            <a:extLst>
              <a:ext uri="{FF2B5EF4-FFF2-40B4-BE49-F238E27FC236}">
                <a16:creationId xmlns:a16="http://schemas.microsoft.com/office/drawing/2014/main" id="{043EA218-22F0-44E1-9DBD-44860A795CA9}"/>
              </a:ext>
            </a:extLst>
          </p:cNvPr>
          <p:cNvSpPr txBox="1"/>
          <p:nvPr/>
        </p:nvSpPr>
        <p:spPr>
          <a:xfrm>
            <a:off x="3360421" y="1386745"/>
            <a:ext cx="8831580" cy="5078313"/>
          </a:xfrm>
          <a:prstGeom prst="rect">
            <a:avLst/>
          </a:prstGeom>
          <a:noFill/>
        </p:spPr>
        <p:txBody>
          <a:bodyPr wrap="square" rtlCol="0">
            <a:spAutoFit/>
          </a:bodyPr>
          <a:lstStyle/>
          <a:p>
            <a:r>
              <a:rPr lang="en-US" sz="3200" dirty="0"/>
              <a:t>Why do HMDs use lenses?</a:t>
            </a:r>
          </a:p>
          <a:p>
            <a:endParaRPr lang="en-US" sz="3200" dirty="0"/>
          </a:p>
          <a:p>
            <a:r>
              <a:rPr lang="en-US" sz="3200" dirty="0"/>
              <a:t>To enable the human eye to focus on the display</a:t>
            </a:r>
          </a:p>
          <a:p>
            <a:endParaRPr lang="en-US" sz="3200" dirty="0"/>
          </a:p>
          <a:p>
            <a:endParaRPr lang="en-US" sz="3200" dirty="0"/>
          </a:p>
          <a:p>
            <a:endParaRPr lang="en-US" sz="3200" dirty="0"/>
          </a:p>
          <a:p>
            <a:r>
              <a:rPr lang="en-US" sz="3200" dirty="0"/>
              <a:t>What issue arises that must be dealt with?</a:t>
            </a:r>
            <a:br>
              <a:rPr lang="en-US" sz="3200" dirty="0"/>
            </a:br>
            <a:r>
              <a:rPr lang="en-US" sz="3200" dirty="0"/>
              <a:t>Distortion</a:t>
            </a:r>
            <a:br>
              <a:rPr lang="en-US" sz="3200" dirty="0"/>
            </a:br>
            <a:r>
              <a:rPr lang="en-US" sz="3200" dirty="0"/>
              <a:t>…for example, straight lines not appearing straight</a:t>
            </a:r>
          </a:p>
          <a:p>
            <a:endParaRPr lang="en-US" dirty="0"/>
          </a:p>
          <a:p>
            <a:endParaRPr lang="en-US" dirty="0"/>
          </a:p>
        </p:txBody>
      </p:sp>
    </p:spTree>
    <p:extLst>
      <p:ext uri="{BB962C8B-B14F-4D97-AF65-F5344CB8AC3E}">
        <p14:creationId xmlns:p14="http://schemas.microsoft.com/office/powerpoint/2010/main" val="2252260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B4AE-8BB1-4906-9C80-0E51F28C6F30}"/>
              </a:ext>
            </a:extLst>
          </p:cNvPr>
          <p:cNvSpPr>
            <a:spLocks noGrp="1"/>
          </p:cNvSpPr>
          <p:nvPr>
            <p:ph type="title"/>
          </p:nvPr>
        </p:nvSpPr>
        <p:spPr/>
        <p:txBody>
          <a:bodyPr>
            <a:normAutofit fontScale="90000"/>
          </a:bodyPr>
          <a:lstStyle/>
          <a:p>
            <a:r>
              <a:rPr lang="en-US" dirty="0"/>
              <a:t>Oculus DK2 Teardown</a:t>
            </a:r>
          </a:p>
        </p:txBody>
      </p:sp>
      <p:pic>
        <p:nvPicPr>
          <p:cNvPr id="4" name="Online Media 3">
            <a:hlinkClick r:id="" action="ppaction://media"/>
            <a:extLst>
              <a:ext uri="{FF2B5EF4-FFF2-40B4-BE49-F238E27FC236}">
                <a16:creationId xmlns:a16="http://schemas.microsoft.com/office/drawing/2014/main" id="{7277D03F-5060-4711-94BC-DD27595AD066}"/>
              </a:ext>
            </a:extLst>
          </p:cNvPr>
          <p:cNvPicPr>
            <a:picLocks noRot="1" noChangeAspect="1"/>
          </p:cNvPicPr>
          <p:nvPr>
            <a:videoFile r:link="rId1"/>
          </p:nvPr>
        </p:nvPicPr>
        <p:blipFill>
          <a:blip r:embed="rId3"/>
          <a:stretch>
            <a:fillRect/>
          </a:stretch>
        </p:blipFill>
        <p:spPr>
          <a:xfrm>
            <a:off x="1699260" y="1356967"/>
            <a:ext cx="8404012" cy="4727257"/>
          </a:xfrm>
          <a:prstGeom prst="rect">
            <a:avLst/>
          </a:prstGeom>
        </p:spPr>
      </p:pic>
      <p:sp>
        <p:nvSpPr>
          <p:cNvPr id="5" name="TextBox 4">
            <a:extLst>
              <a:ext uri="{FF2B5EF4-FFF2-40B4-BE49-F238E27FC236}">
                <a16:creationId xmlns:a16="http://schemas.microsoft.com/office/drawing/2014/main" id="{CE80E4F9-F951-42F5-BD5B-E0132D8354F9}"/>
              </a:ext>
            </a:extLst>
          </p:cNvPr>
          <p:cNvSpPr txBox="1"/>
          <p:nvPr/>
        </p:nvSpPr>
        <p:spPr>
          <a:xfrm>
            <a:off x="2343562" y="6179820"/>
            <a:ext cx="7504875" cy="523220"/>
          </a:xfrm>
          <a:prstGeom prst="rect">
            <a:avLst/>
          </a:prstGeom>
          <a:noFill/>
        </p:spPr>
        <p:txBody>
          <a:bodyPr wrap="none" rtlCol="0">
            <a:spAutoFit/>
          </a:bodyPr>
          <a:lstStyle/>
          <a:p>
            <a:r>
              <a:rPr lang="en-US" sz="2800" dirty="0"/>
              <a:t>https://www.youtube.com/watch?v=Lfytw8VQGJc</a:t>
            </a:r>
          </a:p>
        </p:txBody>
      </p:sp>
    </p:spTree>
    <p:extLst>
      <p:ext uri="{BB962C8B-B14F-4D97-AF65-F5344CB8AC3E}">
        <p14:creationId xmlns:p14="http://schemas.microsoft.com/office/powerpoint/2010/main" val="253191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415600" y="223333"/>
            <a:ext cx="11360800" cy="763600"/>
          </a:xfrm>
          <a:prstGeom prst="rect">
            <a:avLst/>
          </a:prstGeom>
        </p:spPr>
        <p:txBody>
          <a:bodyPr spcFirstLastPara="1" vert="horz" wrap="square" lIns="121900" tIns="121900" rIns="121900" bIns="121900" rtlCol="0" anchor="t" anchorCtr="0">
            <a:noAutofit/>
          </a:bodyPr>
          <a:lstStyle/>
          <a:p>
            <a:r>
              <a:rPr lang="en"/>
              <a:t>Tracking Hardware</a:t>
            </a:r>
            <a:endParaRPr/>
          </a:p>
        </p:txBody>
      </p:sp>
      <p:sp>
        <p:nvSpPr>
          <p:cNvPr id="134" name="Google Shape;134;p23"/>
          <p:cNvSpPr txBox="1">
            <a:spLocks noGrp="1"/>
          </p:cNvSpPr>
          <p:nvPr>
            <p:ph type="body" idx="1"/>
          </p:nvPr>
        </p:nvSpPr>
        <p:spPr>
          <a:xfrm>
            <a:off x="415600" y="4666133"/>
            <a:ext cx="11360800" cy="2032000"/>
          </a:xfrm>
          <a:prstGeom prst="rect">
            <a:avLst/>
          </a:prstGeom>
        </p:spPr>
        <p:txBody>
          <a:bodyPr spcFirstLastPara="1" vert="horz" wrap="square" lIns="121900" tIns="121900" rIns="121900" bIns="121900" rtlCol="0" anchor="t" anchorCtr="0">
            <a:noAutofit/>
          </a:bodyPr>
          <a:lstStyle/>
          <a:p>
            <a:pPr marL="0" indent="0">
              <a:buNone/>
            </a:pPr>
            <a:r>
              <a:rPr lang="en">
                <a:solidFill>
                  <a:srgbClr val="FFFFFF"/>
                </a:solidFill>
              </a:rPr>
              <a:t>Tracking is: _____________________________________________________</a:t>
            </a:r>
            <a:endParaRPr>
              <a:solidFill>
                <a:srgbClr val="FFFFFF"/>
              </a:solidFill>
            </a:endParaRPr>
          </a:p>
          <a:p>
            <a:pPr marL="0" indent="0">
              <a:spcBef>
                <a:spcPts val="2133"/>
              </a:spcBef>
              <a:buNone/>
            </a:pPr>
            <a:r>
              <a:rPr lang="en">
                <a:solidFill>
                  <a:srgbClr val="FFFFFF"/>
                </a:solidFill>
              </a:rPr>
              <a:t>HMD vs Cave</a:t>
            </a:r>
            <a:endParaRPr>
              <a:solidFill>
                <a:srgbClr val="FFFFFF"/>
              </a:solidFill>
            </a:endParaRPr>
          </a:p>
          <a:p>
            <a:pPr marL="0" indent="0">
              <a:spcBef>
                <a:spcPts val="2133"/>
              </a:spcBef>
              <a:buNone/>
            </a:pPr>
            <a:r>
              <a:rPr lang="en">
                <a:solidFill>
                  <a:srgbClr val="FFFFFF"/>
                </a:solidFill>
              </a:rPr>
              <a:t>HMD vs Headphones</a:t>
            </a:r>
            <a:endParaRPr>
              <a:solidFill>
                <a:srgbClr val="FFFFFF"/>
              </a:solidFill>
            </a:endParaRPr>
          </a:p>
          <a:p>
            <a:pPr marL="0" indent="0">
              <a:spcBef>
                <a:spcPts val="2133"/>
              </a:spcBef>
              <a:spcAft>
                <a:spcPts val="2133"/>
              </a:spcAft>
              <a:buNone/>
            </a:pPr>
            <a:endParaRPr/>
          </a:p>
        </p:txBody>
      </p:sp>
      <p:pic>
        <p:nvPicPr>
          <p:cNvPr id="137" name="Google Shape;137;p23"/>
          <p:cNvPicPr preferRelativeResize="0"/>
          <p:nvPr/>
        </p:nvPicPr>
        <p:blipFill>
          <a:blip r:embed="rId3">
            <a:alphaModFix/>
          </a:blip>
          <a:stretch>
            <a:fillRect/>
          </a:stretch>
        </p:blipFill>
        <p:spPr>
          <a:xfrm>
            <a:off x="8424267" y="271867"/>
            <a:ext cx="2351767" cy="2031933"/>
          </a:xfrm>
          <a:prstGeom prst="rect">
            <a:avLst/>
          </a:prstGeom>
          <a:noFill/>
          <a:ln>
            <a:noFill/>
          </a:ln>
        </p:spPr>
      </p:pic>
      <p:sp>
        <p:nvSpPr>
          <p:cNvPr id="2" name="TextBox 1">
            <a:extLst>
              <a:ext uri="{FF2B5EF4-FFF2-40B4-BE49-F238E27FC236}">
                <a16:creationId xmlns:a16="http://schemas.microsoft.com/office/drawing/2014/main" id="{BEF4D75A-EAC8-4F23-B158-33169A6C0322}"/>
              </a:ext>
            </a:extLst>
          </p:cNvPr>
          <p:cNvSpPr txBox="1"/>
          <p:nvPr/>
        </p:nvSpPr>
        <p:spPr>
          <a:xfrm>
            <a:off x="853440" y="2978914"/>
            <a:ext cx="10584180" cy="1569660"/>
          </a:xfrm>
          <a:prstGeom prst="rect">
            <a:avLst/>
          </a:prstGeom>
          <a:noFill/>
        </p:spPr>
        <p:txBody>
          <a:bodyPr wrap="square" rtlCol="0">
            <a:spAutoFit/>
          </a:bodyPr>
          <a:lstStyle/>
          <a:p>
            <a:r>
              <a:rPr lang="en-US" sz="2400" dirty="0"/>
              <a:t>The VR system needs to track the position and orientation of the head in the HMD</a:t>
            </a:r>
          </a:p>
          <a:p>
            <a:endParaRPr lang="en-US" sz="2400" dirty="0"/>
          </a:p>
          <a:p>
            <a:endParaRPr lang="en-US" sz="2400" dirty="0"/>
          </a:p>
          <a:p>
            <a:r>
              <a:rPr lang="en-US" sz="2400" dirty="0"/>
              <a:t>This is typically done using both Inertial Measurement Unit (IMUs) and cameras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IMUs</a:t>
            </a:r>
            <a:endParaRPr/>
          </a:p>
        </p:txBody>
      </p:sp>
      <p:sp>
        <p:nvSpPr>
          <p:cNvPr id="145" name="Google Shape;145;p24"/>
          <p:cNvSpPr txBox="1">
            <a:spLocks noGrp="1"/>
          </p:cNvSpPr>
          <p:nvPr>
            <p:ph type="body" idx="1"/>
          </p:nvPr>
        </p:nvSpPr>
        <p:spPr>
          <a:xfrm>
            <a:off x="1260199" y="5715000"/>
            <a:ext cx="4923013" cy="788539"/>
          </a:xfrm>
          <a:prstGeom prst="rect">
            <a:avLst/>
          </a:prstGeom>
        </p:spPr>
        <p:txBody>
          <a:bodyPr spcFirstLastPara="1" vert="horz" wrap="square" lIns="121900" tIns="121900" rIns="121900" bIns="121900" rtlCol="0" anchor="t" anchorCtr="0">
            <a:noAutofit/>
          </a:bodyPr>
          <a:lstStyle/>
          <a:p>
            <a:pPr marL="0" indent="0">
              <a:buNone/>
            </a:pPr>
            <a:r>
              <a:rPr lang="en" dirty="0">
                <a:solidFill>
                  <a:srgbClr val="FFFFFF"/>
                </a:solidFill>
              </a:rPr>
              <a:t>Used for:</a:t>
            </a:r>
            <a:endParaRPr dirty="0">
              <a:solidFill>
                <a:srgbClr val="FFFFFF"/>
              </a:solidFill>
            </a:endParaRPr>
          </a:p>
          <a:p>
            <a:pPr marL="0" indent="0">
              <a:spcBef>
                <a:spcPts val="2133"/>
              </a:spcBef>
              <a:buNone/>
            </a:pPr>
            <a:r>
              <a:rPr lang="en" dirty="0">
                <a:solidFill>
                  <a:srgbClr val="FFFFFF"/>
                </a:solidFill>
              </a:rPr>
              <a:t>Consists of:</a:t>
            </a:r>
            <a:endParaRPr dirty="0">
              <a:solidFill>
                <a:srgbClr val="FFFFFF"/>
              </a:solidFill>
            </a:endParaRPr>
          </a:p>
          <a:p>
            <a:pPr marL="0" indent="0">
              <a:spcBef>
                <a:spcPts val="2133"/>
              </a:spcBef>
              <a:buNone/>
            </a:pPr>
            <a:endParaRPr dirty="0">
              <a:solidFill>
                <a:srgbClr val="FFFFFF"/>
              </a:solidFill>
            </a:endParaRPr>
          </a:p>
          <a:p>
            <a:pPr marL="0" indent="0">
              <a:spcBef>
                <a:spcPts val="2133"/>
              </a:spcBef>
              <a:buNone/>
            </a:pPr>
            <a:r>
              <a:rPr lang="en" dirty="0">
                <a:solidFill>
                  <a:srgbClr val="FFFFFF"/>
                </a:solidFill>
              </a:rPr>
              <a:t>Common in:</a:t>
            </a:r>
            <a:endParaRPr dirty="0">
              <a:solidFill>
                <a:srgbClr val="FFFFFF"/>
              </a:solidFill>
            </a:endParaRPr>
          </a:p>
          <a:p>
            <a:pPr marL="0" indent="0">
              <a:spcBef>
                <a:spcPts val="2133"/>
              </a:spcBef>
              <a:spcAft>
                <a:spcPts val="2133"/>
              </a:spcAft>
              <a:buNone/>
            </a:pPr>
            <a:r>
              <a:rPr lang="en" dirty="0">
                <a:solidFill>
                  <a:srgbClr val="FFFFFF"/>
                </a:solidFill>
              </a:rPr>
              <a:t>Cost:</a:t>
            </a:r>
            <a:endParaRPr dirty="0">
              <a:solidFill>
                <a:srgbClr val="FFFFFF"/>
              </a:solidFill>
            </a:endParaRPr>
          </a:p>
        </p:txBody>
      </p:sp>
      <p:pic>
        <p:nvPicPr>
          <p:cNvPr id="146" name="Google Shape;146;p24"/>
          <p:cNvPicPr preferRelativeResize="0"/>
          <p:nvPr/>
        </p:nvPicPr>
        <p:blipFill>
          <a:blip r:embed="rId3">
            <a:alphaModFix/>
          </a:blip>
          <a:stretch>
            <a:fillRect/>
          </a:stretch>
        </p:blipFill>
        <p:spPr>
          <a:xfrm>
            <a:off x="6832201" y="310401"/>
            <a:ext cx="4341865" cy="2582559"/>
          </a:xfrm>
          <a:prstGeom prst="rect">
            <a:avLst/>
          </a:prstGeom>
          <a:noFill/>
          <a:ln>
            <a:noFill/>
          </a:ln>
        </p:spPr>
      </p:pic>
      <p:pic>
        <p:nvPicPr>
          <p:cNvPr id="147" name="Google Shape;147;p24"/>
          <p:cNvPicPr preferRelativeResize="0"/>
          <p:nvPr/>
        </p:nvPicPr>
        <p:blipFill>
          <a:blip r:embed="rId4">
            <a:alphaModFix/>
          </a:blip>
          <a:stretch>
            <a:fillRect/>
          </a:stretch>
        </p:blipFill>
        <p:spPr>
          <a:xfrm>
            <a:off x="8564221" y="3157086"/>
            <a:ext cx="2795535" cy="2084049"/>
          </a:xfrm>
          <a:prstGeom prst="rect">
            <a:avLst/>
          </a:prstGeom>
          <a:noFill/>
          <a:ln>
            <a:noFill/>
          </a:ln>
        </p:spPr>
      </p:pic>
      <p:sp>
        <p:nvSpPr>
          <p:cNvPr id="2" name="TextBox 1">
            <a:extLst>
              <a:ext uri="{FF2B5EF4-FFF2-40B4-BE49-F238E27FC236}">
                <a16:creationId xmlns:a16="http://schemas.microsoft.com/office/drawing/2014/main" id="{DA3BC878-1451-4FD9-B181-0821FE3CFDA6}"/>
              </a:ext>
            </a:extLst>
          </p:cNvPr>
          <p:cNvSpPr txBox="1"/>
          <p:nvPr/>
        </p:nvSpPr>
        <p:spPr>
          <a:xfrm>
            <a:off x="3721706" y="1184551"/>
            <a:ext cx="7452360" cy="923330"/>
          </a:xfrm>
          <a:prstGeom prst="rect">
            <a:avLst/>
          </a:prstGeom>
          <a:noFill/>
        </p:spPr>
        <p:txBody>
          <a:bodyPr wrap="square" rtlCol="0">
            <a:spAutoFit/>
          </a:bodyPr>
          <a:lstStyle/>
          <a:p>
            <a:r>
              <a:rPr lang="en-US" dirty="0"/>
              <a:t>Include a gyroscope  </a:t>
            </a:r>
          </a:p>
          <a:p>
            <a:r>
              <a:rPr lang="en-US" dirty="0"/>
              <a:t>An accelerometer</a:t>
            </a:r>
          </a:p>
          <a:p>
            <a:r>
              <a:rPr lang="en-US" dirty="0"/>
              <a:t>A magnetometer</a:t>
            </a:r>
          </a:p>
        </p:txBody>
      </p:sp>
      <p:pic>
        <p:nvPicPr>
          <p:cNvPr id="2050" name="Picture 2" descr="https://upload.wikimedia.org/wikipedia/commons/5/5d/Centrale-intertielle_missile_S3_Musee_du_Bourget_P1010652.JPG">
            <a:extLst>
              <a:ext uri="{FF2B5EF4-FFF2-40B4-BE49-F238E27FC236}">
                <a16:creationId xmlns:a16="http://schemas.microsoft.com/office/drawing/2014/main" id="{145D7084-6FA8-4C1A-9B50-2B7721ADBC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260" y="3786473"/>
            <a:ext cx="3962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834810-DD8C-47B3-9848-7C4E1891C3A2}"/>
              </a:ext>
            </a:extLst>
          </p:cNvPr>
          <p:cNvSpPr txBox="1"/>
          <p:nvPr/>
        </p:nvSpPr>
        <p:spPr>
          <a:xfrm>
            <a:off x="5135220" y="5175146"/>
            <a:ext cx="6858001" cy="1692771"/>
          </a:xfrm>
          <a:prstGeom prst="rect">
            <a:avLst/>
          </a:prstGeom>
          <a:noFill/>
        </p:spPr>
        <p:txBody>
          <a:bodyPr wrap="square" rtlCol="0">
            <a:spAutoFit/>
          </a:bodyPr>
          <a:lstStyle/>
          <a:p>
            <a:r>
              <a:rPr lang="en-US" sz="3200" dirty="0"/>
              <a:t>Used to be much larger…</a:t>
            </a:r>
          </a:p>
          <a:p>
            <a:endParaRPr lang="en-US" dirty="0"/>
          </a:p>
          <a:p>
            <a:endParaRPr lang="en-US" dirty="0"/>
          </a:p>
          <a:p>
            <a:r>
              <a:rPr lang="en-US" dirty="0"/>
              <a:t>By </a:t>
            </a:r>
            <a:r>
              <a:rPr lang="en-US" dirty="0" err="1"/>
              <a:t>Pline</a:t>
            </a:r>
            <a:r>
              <a:rPr lang="en-US" dirty="0"/>
              <a:t> - Own work, CC BY-SA 3.0, https://commons.wikimedia.org/w/index.php?curid=5854735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042" y="16001"/>
            <a:ext cx="3452495" cy="696595"/>
          </a:xfrm>
          <a:prstGeom prst="rect">
            <a:avLst/>
          </a:prstGeom>
        </p:spPr>
        <p:txBody>
          <a:bodyPr vert="horz" wrap="square" lIns="0" tIns="12700" rIns="0" bIns="0" rtlCol="0">
            <a:spAutoFit/>
          </a:bodyPr>
          <a:lstStyle/>
          <a:p>
            <a:pPr marL="12700">
              <a:lnSpc>
                <a:spcPct val="100000"/>
              </a:lnSpc>
              <a:spcBef>
                <a:spcPts val="100"/>
              </a:spcBef>
            </a:pPr>
            <a:r>
              <a:rPr sz="4400" spc="-10" dirty="0"/>
              <a:t>Examples </a:t>
            </a:r>
            <a:r>
              <a:rPr sz="4400" spc="-5" dirty="0"/>
              <a:t>of</a:t>
            </a:r>
            <a:r>
              <a:rPr sz="4400" spc="-85" dirty="0"/>
              <a:t> </a:t>
            </a:r>
            <a:r>
              <a:rPr sz="4400" spc="-5" dirty="0"/>
              <a:t>VR</a:t>
            </a:r>
            <a:endParaRPr sz="4400"/>
          </a:p>
        </p:txBody>
      </p:sp>
      <p:sp>
        <p:nvSpPr>
          <p:cNvPr id="3" name="object 3"/>
          <p:cNvSpPr txBox="1"/>
          <p:nvPr/>
        </p:nvSpPr>
        <p:spPr>
          <a:xfrm>
            <a:off x="3117595" y="6132982"/>
            <a:ext cx="6344920" cy="391795"/>
          </a:xfrm>
          <a:prstGeom prst="rect">
            <a:avLst/>
          </a:prstGeom>
        </p:spPr>
        <p:txBody>
          <a:bodyPr vert="horz" wrap="square" lIns="0" tIns="12700" rIns="0" bIns="0" rtlCol="0">
            <a:spAutoFit/>
          </a:bodyPr>
          <a:lstStyle/>
          <a:p>
            <a:pPr marL="12700">
              <a:lnSpc>
                <a:spcPct val="100000"/>
              </a:lnSpc>
              <a:spcBef>
                <a:spcPts val="100"/>
              </a:spcBef>
            </a:pPr>
            <a:r>
              <a:rPr sz="2400" u="heavy" spc="-20" dirty="0">
                <a:solidFill>
                  <a:srgbClr val="0462C1"/>
                </a:solidFill>
                <a:uFill>
                  <a:solidFill>
                    <a:srgbClr val="0462C1"/>
                  </a:solidFill>
                </a:uFill>
                <a:latin typeface="Calibri"/>
                <a:cs typeface="Calibri"/>
                <a:hlinkClick r:id="rId2"/>
              </a:rPr>
              <a:t>https://www.youtube.com/watch?v=1DJOTEDBA2c</a:t>
            </a:r>
            <a:endParaRPr sz="2400">
              <a:latin typeface="Calibri"/>
              <a:cs typeface="Calibri"/>
            </a:endParaRPr>
          </a:p>
        </p:txBody>
      </p:sp>
      <p:sp>
        <p:nvSpPr>
          <p:cNvPr id="4" name="object 4"/>
          <p:cNvSpPr/>
          <p:nvPr/>
        </p:nvSpPr>
        <p:spPr>
          <a:xfrm>
            <a:off x="1591055" y="705612"/>
            <a:ext cx="9009888" cy="54483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25F4-630C-4C01-93DC-6A68C9706D5C}"/>
              </a:ext>
            </a:extLst>
          </p:cNvPr>
          <p:cNvSpPr>
            <a:spLocks noGrp="1"/>
          </p:cNvSpPr>
          <p:nvPr>
            <p:ph type="title"/>
          </p:nvPr>
        </p:nvSpPr>
        <p:spPr/>
        <p:txBody>
          <a:bodyPr>
            <a:normAutofit fontScale="90000"/>
          </a:bodyPr>
          <a:lstStyle/>
          <a:p>
            <a:r>
              <a:rPr lang="en-US" dirty="0"/>
              <a:t>Gyroscope</a:t>
            </a:r>
          </a:p>
        </p:txBody>
      </p:sp>
      <p:sp>
        <p:nvSpPr>
          <p:cNvPr id="3" name="Text Placeholder 2">
            <a:extLst>
              <a:ext uri="{FF2B5EF4-FFF2-40B4-BE49-F238E27FC236}">
                <a16:creationId xmlns:a16="http://schemas.microsoft.com/office/drawing/2014/main" id="{99D7A968-C720-4607-BD3F-6FCF8839FEA7}"/>
              </a:ext>
            </a:extLst>
          </p:cNvPr>
          <p:cNvSpPr>
            <a:spLocks noGrp="1"/>
          </p:cNvSpPr>
          <p:nvPr>
            <p:ph type="body" idx="1"/>
          </p:nvPr>
        </p:nvSpPr>
        <p:spPr>
          <a:xfrm>
            <a:off x="415600" y="1536633"/>
            <a:ext cx="11360800" cy="3877954"/>
          </a:xfrm>
        </p:spPr>
        <p:txBody>
          <a:bodyPr/>
          <a:lstStyle/>
          <a:p>
            <a:pPr marL="152396" indent="0">
              <a:buNone/>
            </a:pPr>
            <a:r>
              <a:rPr lang="en-US" dirty="0"/>
              <a:t>Gyroscope measures angular velocity</a:t>
            </a:r>
          </a:p>
          <a:p>
            <a:pPr marL="152396" indent="0">
              <a:buNone/>
            </a:pPr>
            <a:endParaRPr lang="en-US" dirty="0"/>
          </a:p>
          <a:p>
            <a:pPr marL="152396" indent="0">
              <a:buNone/>
            </a:pPr>
            <a:endParaRPr lang="en-US" dirty="0"/>
          </a:p>
          <a:p>
            <a:pPr marL="152396" indent="0">
              <a:buNone/>
            </a:pPr>
            <a:r>
              <a:rPr lang="en-US" dirty="0"/>
              <a:t>Modern hardware uses </a:t>
            </a:r>
            <a:br>
              <a:rPr lang="en-US" dirty="0"/>
            </a:br>
            <a:r>
              <a:rPr lang="en-US" dirty="0"/>
              <a:t>MEMS-based gyroscopes that measure</a:t>
            </a:r>
            <a:br>
              <a:rPr lang="en-US" dirty="0"/>
            </a:br>
            <a:r>
              <a:rPr lang="en-US" dirty="0"/>
              <a:t>the effect of rotation on a vibrating object</a:t>
            </a:r>
          </a:p>
          <a:p>
            <a:pPr marL="152396" indent="0">
              <a:buNone/>
            </a:pPr>
            <a:endParaRPr lang="en-US" dirty="0"/>
          </a:p>
          <a:p>
            <a:pPr marL="152396" indent="0">
              <a:buNone/>
            </a:pPr>
            <a:endParaRPr lang="en-US" dirty="0"/>
          </a:p>
          <a:p>
            <a:pPr marL="152396" indent="0">
              <a:buNone/>
            </a:pPr>
            <a:r>
              <a:rPr lang="en-US" dirty="0"/>
              <a:t>What motion can we track with the gyroscope?</a:t>
            </a:r>
            <a:br>
              <a:rPr lang="en-US" dirty="0"/>
            </a:br>
            <a:r>
              <a:rPr lang="en-US" dirty="0"/>
              <a:t> </a:t>
            </a:r>
          </a:p>
        </p:txBody>
      </p:sp>
      <p:pic>
        <p:nvPicPr>
          <p:cNvPr id="2050" name="Picture 2" descr="https://upload.wikimedia.org/wikipedia/commons/e/e2/3D_Gyroscope.png">
            <a:extLst>
              <a:ext uri="{FF2B5EF4-FFF2-40B4-BE49-F238E27FC236}">
                <a16:creationId xmlns:a16="http://schemas.microsoft.com/office/drawing/2014/main" id="{C45BDBFA-4B61-4D9A-B2B5-B261840ACA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8800" y="593367"/>
            <a:ext cx="49276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54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dirty="0"/>
              <a:t>Tracking Hardware: Accelerometers</a:t>
            </a:r>
            <a:endParaRPr dirty="0"/>
          </a:p>
        </p:txBody>
      </p:sp>
      <p:pic>
        <p:nvPicPr>
          <p:cNvPr id="154" name="Google Shape;154;p25"/>
          <p:cNvPicPr preferRelativeResize="0"/>
          <p:nvPr/>
        </p:nvPicPr>
        <p:blipFill>
          <a:blip r:embed="rId3">
            <a:alphaModFix/>
          </a:blip>
          <a:stretch>
            <a:fillRect/>
          </a:stretch>
        </p:blipFill>
        <p:spPr>
          <a:xfrm>
            <a:off x="830580" y="1168189"/>
            <a:ext cx="4945168" cy="2341000"/>
          </a:xfrm>
          <a:prstGeom prst="rect">
            <a:avLst/>
          </a:prstGeom>
          <a:noFill/>
          <a:ln>
            <a:noFill/>
          </a:ln>
        </p:spPr>
      </p:pic>
      <p:sp>
        <p:nvSpPr>
          <p:cNvPr id="2" name="TextBox 1">
            <a:extLst>
              <a:ext uri="{FF2B5EF4-FFF2-40B4-BE49-F238E27FC236}">
                <a16:creationId xmlns:a16="http://schemas.microsoft.com/office/drawing/2014/main" id="{D4F6D4F7-A93B-46B9-B4DE-396F3EF2A370}"/>
              </a:ext>
            </a:extLst>
          </p:cNvPr>
          <p:cNvSpPr txBox="1"/>
          <p:nvPr/>
        </p:nvSpPr>
        <p:spPr>
          <a:xfrm>
            <a:off x="883920" y="3909060"/>
            <a:ext cx="9890760" cy="2308324"/>
          </a:xfrm>
          <a:prstGeom prst="rect">
            <a:avLst/>
          </a:prstGeom>
          <a:noFill/>
        </p:spPr>
        <p:txBody>
          <a:bodyPr wrap="square" rtlCol="0">
            <a:spAutoFit/>
          </a:bodyPr>
          <a:lstStyle/>
          <a:p>
            <a:r>
              <a:rPr lang="en-US" dirty="0"/>
              <a:t>Conceptually, an accelerometer behaves as a damped mass on a spring. When the accelerometer experiences an acceleration, the mass is displaced to the point that the spring is able to accelerate the mass at the same rate as the casing. The displacement is then measured to give the acceleration.</a:t>
            </a:r>
            <a:br>
              <a:rPr lang="en-US" dirty="0"/>
            </a:br>
            <a:br>
              <a:rPr lang="en-US" dirty="0"/>
            </a:br>
            <a:r>
              <a:rPr lang="en-US" dirty="0"/>
              <a:t>Modern accelerometers are often small </a:t>
            </a:r>
            <a:r>
              <a:rPr lang="en-US" i="1" dirty="0"/>
              <a:t>micro electro-mechanical systems</a:t>
            </a:r>
            <a:r>
              <a:rPr lang="en-US" dirty="0"/>
              <a:t> (MEMS), and are indeed the simplest MEMS devices possible</a:t>
            </a:r>
            <a:br>
              <a:rPr lang="en-US" dirty="0"/>
            </a:br>
            <a:r>
              <a:rPr lang="en-US" dirty="0"/>
              <a:t> </a:t>
            </a:r>
            <a:br>
              <a:rPr lang="en-US" dirty="0"/>
            </a:br>
            <a:r>
              <a:rPr lang="en-US" dirty="0"/>
              <a:t>--Wikipedia</a:t>
            </a:r>
          </a:p>
        </p:txBody>
      </p:sp>
      <p:sp>
        <p:nvSpPr>
          <p:cNvPr id="4" name="TextBox 3">
            <a:extLst>
              <a:ext uri="{FF2B5EF4-FFF2-40B4-BE49-F238E27FC236}">
                <a16:creationId xmlns:a16="http://schemas.microsoft.com/office/drawing/2014/main" id="{61831522-E0CB-4FE6-B477-7A86E70A13E3}"/>
              </a:ext>
            </a:extLst>
          </p:cNvPr>
          <p:cNvSpPr txBox="1"/>
          <p:nvPr/>
        </p:nvSpPr>
        <p:spPr>
          <a:xfrm>
            <a:off x="6248400" y="1752600"/>
            <a:ext cx="4724400" cy="369332"/>
          </a:xfrm>
          <a:prstGeom prst="rect">
            <a:avLst/>
          </a:prstGeom>
          <a:noFill/>
        </p:spPr>
        <p:txBody>
          <a:bodyPr wrap="square" rtlCol="0">
            <a:spAutoFit/>
          </a:bodyPr>
          <a:lstStyle/>
          <a:p>
            <a:r>
              <a:rPr lang="en-US" dirty="0"/>
              <a:t>Used to correct “tilt” error…any idea how?</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2E94-39B2-4FE9-B11C-4DFAC5AE9811}"/>
              </a:ext>
            </a:extLst>
          </p:cNvPr>
          <p:cNvSpPr>
            <a:spLocks noGrp="1"/>
          </p:cNvSpPr>
          <p:nvPr>
            <p:ph type="title"/>
          </p:nvPr>
        </p:nvSpPr>
        <p:spPr/>
        <p:txBody>
          <a:bodyPr>
            <a:normAutofit fontScale="90000"/>
          </a:bodyPr>
          <a:lstStyle/>
          <a:p>
            <a:r>
              <a:rPr lang="en-US" dirty="0"/>
              <a:t>Fun Facts about Accelerometers </a:t>
            </a:r>
          </a:p>
        </p:txBody>
      </p:sp>
      <p:sp>
        <p:nvSpPr>
          <p:cNvPr id="3" name="Text Placeholder 2">
            <a:extLst>
              <a:ext uri="{FF2B5EF4-FFF2-40B4-BE49-F238E27FC236}">
                <a16:creationId xmlns:a16="http://schemas.microsoft.com/office/drawing/2014/main" id="{7F12F5C6-9016-4631-BDD5-E8A5F800D279}"/>
              </a:ext>
            </a:extLst>
          </p:cNvPr>
          <p:cNvSpPr>
            <a:spLocks noGrp="1"/>
          </p:cNvSpPr>
          <p:nvPr>
            <p:ph type="body" idx="1"/>
          </p:nvPr>
        </p:nvSpPr>
        <p:spPr>
          <a:xfrm>
            <a:off x="415600" y="6091833"/>
            <a:ext cx="13315640" cy="4555200"/>
          </a:xfrm>
        </p:spPr>
        <p:txBody>
          <a:bodyPr>
            <a:normAutofit/>
          </a:bodyPr>
          <a:lstStyle/>
          <a:p>
            <a:pPr marL="152396" indent="0">
              <a:buNone/>
            </a:pPr>
            <a:r>
              <a:rPr lang="en-US" sz="2400" dirty="0"/>
              <a:t>https://www.nytimes.com/interactive/projects/well/2014/03/accelerometers.html</a:t>
            </a:r>
          </a:p>
        </p:txBody>
      </p:sp>
      <p:pic>
        <p:nvPicPr>
          <p:cNvPr id="4" name="Picture 3">
            <a:extLst>
              <a:ext uri="{FF2B5EF4-FFF2-40B4-BE49-F238E27FC236}">
                <a16:creationId xmlns:a16="http://schemas.microsoft.com/office/drawing/2014/main" id="{D60A50AD-64F8-4564-B7C7-55F8856D19ED}"/>
              </a:ext>
            </a:extLst>
          </p:cNvPr>
          <p:cNvPicPr>
            <a:picLocks noChangeAspect="1"/>
          </p:cNvPicPr>
          <p:nvPr/>
        </p:nvPicPr>
        <p:blipFill>
          <a:blip r:embed="rId2"/>
          <a:stretch>
            <a:fillRect/>
          </a:stretch>
        </p:blipFill>
        <p:spPr>
          <a:xfrm>
            <a:off x="771092" y="1356967"/>
            <a:ext cx="10072168" cy="4439570"/>
          </a:xfrm>
          <a:prstGeom prst="rect">
            <a:avLst/>
          </a:prstGeom>
        </p:spPr>
      </p:pic>
    </p:spTree>
    <p:extLst>
      <p:ext uri="{BB962C8B-B14F-4D97-AF65-F5344CB8AC3E}">
        <p14:creationId xmlns:p14="http://schemas.microsoft.com/office/powerpoint/2010/main" val="471544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IMUs</a:t>
            </a:r>
            <a:endParaRPr/>
          </a:p>
        </p:txBody>
      </p:sp>
      <p:pic>
        <p:nvPicPr>
          <p:cNvPr id="160" name="Google Shape;160;p26"/>
          <p:cNvPicPr preferRelativeResize="0"/>
          <p:nvPr/>
        </p:nvPicPr>
        <p:blipFill>
          <a:blip r:embed="rId3">
            <a:alphaModFix/>
          </a:blip>
          <a:stretch>
            <a:fillRect/>
          </a:stretch>
        </p:blipFill>
        <p:spPr>
          <a:xfrm>
            <a:off x="4145280" y="935333"/>
            <a:ext cx="5740369" cy="2928007"/>
          </a:xfrm>
          <a:prstGeom prst="rect">
            <a:avLst/>
          </a:prstGeom>
          <a:noFill/>
          <a:ln>
            <a:noFill/>
          </a:ln>
        </p:spPr>
      </p:pic>
      <p:pic>
        <p:nvPicPr>
          <p:cNvPr id="161" name="Google Shape;161;p26"/>
          <p:cNvPicPr preferRelativeResize="0"/>
          <p:nvPr/>
        </p:nvPicPr>
        <p:blipFill>
          <a:blip r:embed="rId4">
            <a:alphaModFix/>
          </a:blip>
          <a:stretch>
            <a:fillRect/>
          </a:stretch>
        </p:blipFill>
        <p:spPr>
          <a:xfrm>
            <a:off x="415600" y="1102921"/>
            <a:ext cx="2891606" cy="2775659"/>
          </a:xfrm>
          <a:prstGeom prst="rect">
            <a:avLst/>
          </a:prstGeom>
          <a:noFill/>
          <a:ln>
            <a:noFill/>
          </a:ln>
        </p:spPr>
      </p:pic>
      <p:sp>
        <p:nvSpPr>
          <p:cNvPr id="2" name="TextBox 1">
            <a:extLst>
              <a:ext uri="{FF2B5EF4-FFF2-40B4-BE49-F238E27FC236}">
                <a16:creationId xmlns:a16="http://schemas.microsoft.com/office/drawing/2014/main" id="{029D6460-B699-44B4-B41F-1A7619B9D648}"/>
              </a:ext>
            </a:extLst>
          </p:cNvPr>
          <p:cNvSpPr txBox="1"/>
          <p:nvPr/>
        </p:nvSpPr>
        <p:spPr>
          <a:xfrm>
            <a:off x="415600" y="4175760"/>
            <a:ext cx="10850880" cy="646331"/>
          </a:xfrm>
          <a:prstGeom prst="rect">
            <a:avLst/>
          </a:prstGeom>
          <a:noFill/>
        </p:spPr>
        <p:txBody>
          <a:bodyPr wrap="square" rtlCol="0">
            <a:spAutoFit/>
          </a:bodyPr>
          <a:lstStyle/>
          <a:p>
            <a:r>
              <a:rPr lang="en-US" i="1" dirty="0"/>
              <a:t>Vector magnetometers</a:t>
            </a:r>
            <a:r>
              <a:rPr lang="en-US" dirty="0"/>
              <a:t> measure the vector components of a magnetic field….such as the Earth’s magnetic field.</a:t>
            </a:r>
          </a:p>
          <a:p>
            <a:r>
              <a:rPr lang="en-US" dirty="0"/>
              <a:t> </a:t>
            </a:r>
          </a:p>
        </p:txBody>
      </p:sp>
      <p:sp>
        <p:nvSpPr>
          <p:cNvPr id="6" name="TextBox 5">
            <a:extLst>
              <a:ext uri="{FF2B5EF4-FFF2-40B4-BE49-F238E27FC236}">
                <a16:creationId xmlns:a16="http://schemas.microsoft.com/office/drawing/2014/main" id="{786932BB-5801-4F37-A1E7-1BEE87AC7ADA}"/>
              </a:ext>
            </a:extLst>
          </p:cNvPr>
          <p:cNvSpPr txBox="1"/>
          <p:nvPr/>
        </p:nvSpPr>
        <p:spPr>
          <a:xfrm>
            <a:off x="3307206" y="4949845"/>
            <a:ext cx="4724400" cy="369332"/>
          </a:xfrm>
          <a:prstGeom prst="rect">
            <a:avLst/>
          </a:prstGeom>
          <a:noFill/>
        </p:spPr>
        <p:txBody>
          <a:bodyPr wrap="square" rtlCol="0">
            <a:spAutoFit/>
          </a:bodyPr>
          <a:lstStyle/>
          <a:p>
            <a:r>
              <a:rPr lang="en-US" dirty="0"/>
              <a:t>Used to correct yaw error…any idea how?</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415600" y="171733"/>
            <a:ext cx="11360800" cy="763600"/>
          </a:xfrm>
          <a:prstGeom prst="rect">
            <a:avLst/>
          </a:prstGeom>
        </p:spPr>
        <p:txBody>
          <a:bodyPr spcFirstLastPara="1" vert="horz" wrap="square" lIns="121900" tIns="121900" rIns="121900" bIns="121900" rtlCol="0" anchor="t" anchorCtr="0">
            <a:noAutofit/>
          </a:bodyPr>
          <a:lstStyle/>
          <a:p>
            <a:r>
              <a:rPr lang="en"/>
              <a:t>Tracking Hardware: Cameras</a:t>
            </a:r>
            <a:endParaRPr/>
          </a:p>
        </p:txBody>
      </p:sp>
      <p:pic>
        <p:nvPicPr>
          <p:cNvPr id="167" name="Google Shape;167;p27"/>
          <p:cNvPicPr preferRelativeResize="0"/>
          <p:nvPr/>
        </p:nvPicPr>
        <p:blipFill>
          <a:blip r:embed="rId3">
            <a:alphaModFix/>
          </a:blip>
          <a:stretch>
            <a:fillRect/>
          </a:stretch>
        </p:blipFill>
        <p:spPr>
          <a:xfrm>
            <a:off x="203200" y="1138534"/>
            <a:ext cx="3058000" cy="2127633"/>
          </a:xfrm>
          <a:prstGeom prst="rect">
            <a:avLst/>
          </a:prstGeom>
          <a:noFill/>
          <a:ln>
            <a:noFill/>
          </a:ln>
        </p:spPr>
      </p:pic>
      <p:pic>
        <p:nvPicPr>
          <p:cNvPr id="168" name="Google Shape;168;p27"/>
          <p:cNvPicPr preferRelativeResize="0"/>
          <p:nvPr/>
        </p:nvPicPr>
        <p:blipFill rotWithShape="1">
          <a:blip r:embed="rId4">
            <a:alphaModFix/>
          </a:blip>
          <a:srcRect t="27025"/>
          <a:stretch/>
        </p:blipFill>
        <p:spPr>
          <a:xfrm>
            <a:off x="4000500" y="1202306"/>
            <a:ext cx="6171507" cy="2127633"/>
          </a:xfrm>
          <a:prstGeom prst="rect">
            <a:avLst/>
          </a:prstGeom>
          <a:noFill/>
          <a:ln>
            <a:noFill/>
          </a:ln>
        </p:spPr>
      </p:pic>
      <p:sp>
        <p:nvSpPr>
          <p:cNvPr id="2" name="TextBox 1">
            <a:extLst>
              <a:ext uri="{FF2B5EF4-FFF2-40B4-BE49-F238E27FC236}">
                <a16:creationId xmlns:a16="http://schemas.microsoft.com/office/drawing/2014/main" id="{312E82C3-00C2-4139-ABE0-BC93702B9ED8}"/>
              </a:ext>
            </a:extLst>
          </p:cNvPr>
          <p:cNvSpPr txBox="1"/>
          <p:nvPr/>
        </p:nvSpPr>
        <p:spPr>
          <a:xfrm>
            <a:off x="137159" y="3591834"/>
            <a:ext cx="11844597" cy="1200329"/>
          </a:xfrm>
          <a:prstGeom prst="rect">
            <a:avLst/>
          </a:prstGeom>
          <a:noFill/>
        </p:spPr>
        <p:txBody>
          <a:bodyPr wrap="square" rtlCol="0">
            <a:spAutoFit/>
          </a:bodyPr>
          <a:lstStyle/>
          <a:p>
            <a:r>
              <a:rPr lang="en-US" sz="2400" dirty="0"/>
              <a:t>An infrared camera can be used to detect the position of IR on the headset.</a:t>
            </a:r>
          </a:p>
          <a:p>
            <a:endParaRPr lang="en-US" sz="2400" dirty="0"/>
          </a:p>
          <a:p>
            <a:r>
              <a:rPr lang="en-US" sz="2400" dirty="0"/>
              <a:t>Depth can be estimated in multiple ways…two cameras can find depth through triangulation</a:t>
            </a:r>
          </a:p>
        </p:txBody>
      </p:sp>
      <p:pic>
        <p:nvPicPr>
          <p:cNvPr id="3074" name="Picture 2" descr="https://upload.wikimedia.org/wikipedia/en/thumb/2/2c/TriangulationIdeal.svg/380px-TriangulationIdeal.svg.png">
            <a:extLst>
              <a:ext uri="{FF2B5EF4-FFF2-40B4-BE49-F238E27FC236}">
                <a16:creationId xmlns:a16="http://schemas.microsoft.com/office/drawing/2014/main" id="{0EED0DB1-60C0-4E39-806A-905A084C2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2257" y="4616516"/>
            <a:ext cx="3619500" cy="2581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82FA-93BC-4A7A-BAB5-71AEDB932F06}"/>
              </a:ext>
            </a:extLst>
          </p:cNvPr>
          <p:cNvSpPr>
            <a:spLocks noGrp="1"/>
          </p:cNvSpPr>
          <p:nvPr>
            <p:ph type="title"/>
          </p:nvPr>
        </p:nvSpPr>
        <p:spPr>
          <a:xfrm>
            <a:off x="415600" y="593367"/>
            <a:ext cx="11360800" cy="800189"/>
          </a:xfrm>
        </p:spPr>
        <p:txBody>
          <a:bodyPr/>
          <a:lstStyle/>
          <a:p>
            <a:r>
              <a:rPr lang="en-US" dirty="0"/>
              <a:t>Inside-Out Tracking</a:t>
            </a:r>
          </a:p>
        </p:txBody>
      </p:sp>
      <p:pic>
        <p:nvPicPr>
          <p:cNvPr id="1026" name="Picture 2" descr="Image result for inside-out tracking">
            <a:extLst>
              <a:ext uri="{FF2B5EF4-FFF2-40B4-BE49-F238E27FC236}">
                <a16:creationId xmlns:a16="http://schemas.microsoft.com/office/drawing/2014/main" id="{C909F1DC-4C43-4876-839B-1C8FF473B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0" y="1600200"/>
            <a:ext cx="5453063" cy="3246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np problem">
            <a:extLst>
              <a:ext uri="{FF2B5EF4-FFF2-40B4-BE49-F238E27FC236}">
                <a16:creationId xmlns:a16="http://schemas.microsoft.com/office/drawing/2014/main" id="{270CB20A-8CE3-4524-8D88-71012E3E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339" y="993461"/>
            <a:ext cx="5715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68AABF-0C56-4261-B809-AE81BC51641F}"/>
              </a:ext>
            </a:extLst>
          </p:cNvPr>
          <p:cNvSpPr txBox="1"/>
          <p:nvPr/>
        </p:nvSpPr>
        <p:spPr>
          <a:xfrm>
            <a:off x="1752600" y="5229180"/>
            <a:ext cx="6297686" cy="923330"/>
          </a:xfrm>
          <a:prstGeom prst="rect">
            <a:avLst/>
          </a:prstGeom>
          <a:noFill/>
        </p:spPr>
        <p:txBody>
          <a:bodyPr wrap="none" rtlCol="0">
            <a:spAutoFit/>
          </a:bodyPr>
          <a:lstStyle/>
          <a:p>
            <a:r>
              <a:rPr lang="en-US" dirty="0"/>
              <a:t>Use of computer vision techniques to compute pose for the HMD</a:t>
            </a:r>
          </a:p>
          <a:p>
            <a:endParaRPr lang="en-US" dirty="0"/>
          </a:p>
          <a:p>
            <a:r>
              <a:rPr lang="en-US" dirty="0"/>
              <a:t>State-of-the-art….used in Oculus Quest</a:t>
            </a:r>
          </a:p>
        </p:txBody>
      </p:sp>
    </p:spTree>
    <p:extLst>
      <p:ext uri="{BB962C8B-B14F-4D97-AF65-F5344CB8AC3E}">
        <p14:creationId xmlns:p14="http://schemas.microsoft.com/office/powerpoint/2010/main" val="2483832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697-8D5D-44B8-B204-446863189755}"/>
              </a:ext>
            </a:extLst>
          </p:cNvPr>
          <p:cNvSpPr>
            <a:spLocks noGrp="1"/>
          </p:cNvSpPr>
          <p:nvPr>
            <p:ph type="title"/>
          </p:nvPr>
        </p:nvSpPr>
        <p:spPr>
          <a:xfrm>
            <a:off x="415600" y="593367"/>
            <a:ext cx="11360800" cy="800189"/>
          </a:xfrm>
        </p:spPr>
        <p:txBody>
          <a:bodyPr/>
          <a:lstStyle/>
          <a:p>
            <a:r>
              <a:rPr lang="en-US" dirty="0"/>
              <a:t>3D Computer Graphics: Why does it look 3D?</a:t>
            </a:r>
          </a:p>
        </p:txBody>
      </p:sp>
      <p:pic>
        <p:nvPicPr>
          <p:cNvPr id="4" name="Picture 3">
            <a:extLst>
              <a:ext uri="{FF2B5EF4-FFF2-40B4-BE49-F238E27FC236}">
                <a16:creationId xmlns:a16="http://schemas.microsoft.com/office/drawing/2014/main" id="{E5FBAB1C-18A7-4DC8-BA48-B4098A893F4E}"/>
              </a:ext>
            </a:extLst>
          </p:cNvPr>
          <p:cNvPicPr>
            <a:picLocks noChangeAspect="1"/>
          </p:cNvPicPr>
          <p:nvPr/>
        </p:nvPicPr>
        <p:blipFill rotWithShape="1">
          <a:blip r:embed="rId2"/>
          <a:srcRect l="39636" b="18375"/>
          <a:stretch/>
        </p:blipFill>
        <p:spPr>
          <a:xfrm>
            <a:off x="3352800" y="1600200"/>
            <a:ext cx="5506355" cy="3154985"/>
          </a:xfrm>
          <a:prstGeom prst="rect">
            <a:avLst/>
          </a:prstGeom>
        </p:spPr>
      </p:pic>
    </p:spTree>
    <p:extLst>
      <p:ext uri="{BB962C8B-B14F-4D97-AF65-F5344CB8AC3E}">
        <p14:creationId xmlns:p14="http://schemas.microsoft.com/office/powerpoint/2010/main" val="439879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697-8D5D-44B8-B204-446863189755}"/>
              </a:ext>
            </a:extLst>
          </p:cNvPr>
          <p:cNvSpPr>
            <a:spLocks noGrp="1"/>
          </p:cNvSpPr>
          <p:nvPr>
            <p:ph type="title"/>
          </p:nvPr>
        </p:nvSpPr>
        <p:spPr>
          <a:xfrm>
            <a:off x="415600" y="593367"/>
            <a:ext cx="11360800" cy="800189"/>
          </a:xfrm>
        </p:spPr>
        <p:txBody>
          <a:bodyPr/>
          <a:lstStyle/>
          <a:p>
            <a:r>
              <a:rPr lang="en-US" dirty="0"/>
              <a:t>Why does it look 3D?</a:t>
            </a:r>
          </a:p>
        </p:txBody>
      </p:sp>
      <p:pic>
        <p:nvPicPr>
          <p:cNvPr id="4" name="Picture 3">
            <a:extLst>
              <a:ext uri="{FF2B5EF4-FFF2-40B4-BE49-F238E27FC236}">
                <a16:creationId xmlns:a16="http://schemas.microsoft.com/office/drawing/2014/main" id="{E5FBAB1C-18A7-4DC8-BA48-B4098A893F4E}"/>
              </a:ext>
            </a:extLst>
          </p:cNvPr>
          <p:cNvPicPr>
            <a:picLocks noChangeAspect="1"/>
          </p:cNvPicPr>
          <p:nvPr/>
        </p:nvPicPr>
        <p:blipFill rotWithShape="1">
          <a:blip r:embed="rId2"/>
          <a:srcRect l="39636" b="18375"/>
          <a:stretch/>
        </p:blipFill>
        <p:spPr>
          <a:xfrm>
            <a:off x="5715000" y="583842"/>
            <a:ext cx="5506355" cy="3154985"/>
          </a:xfrm>
          <a:prstGeom prst="rect">
            <a:avLst/>
          </a:prstGeom>
        </p:spPr>
      </p:pic>
      <p:sp>
        <p:nvSpPr>
          <p:cNvPr id="3" name="TextBox 2">
            <a:extLst>
              <a:ext uri="{FF2B5EF4-FFF2-40B4-BE49-F238E27FC236}">
                <a16:creationId xmlns:a16="http://schemas.microsoft.com/office/drawing/2014/main" id="{B4FD99BD-34AB-4197-A90C-6B1D78F29D9D}"/>
              </a:ext>
            </a:extLst>
          </p:cNvPr>
          <p:cNvSpPr txBox="1"/>
          <p:nvPr/>
        </p:nvSpPr>
        <p:spPr>
          <a:xfrm>
            <a:off x="1219200" y="3738827"/>
            <a:ext cx="41910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Shading</a:t>
            </a:r>
          </a:p>
          <a:p>
            <a:pPr marL="285750" indent="-285750">
              <a:buFont typeface="Arial" panose="020B0604020202020204" pitchFamily="34" charset="0"/>
              <a:buChar char="•"/>
            </a:pPr>
            <a:r>
              <a:rPr lang="en-US" sz="2800" dirty="0"/>
              <a:t>Perspective rendering</a:t>
            </a:r>
          </a:p>
          <a:p>
            <a:pPr marL="285750" indent="-285750">
              <a:buFont typeface="Arial" panose="020B0604020202020204" pitchFamily="34" charset="0"/>
              <a:buChar char="•"/>
            </a:pPr>
            <a:r>
              <a:rPr lang="en-US" sz="2800" dirty="0"/>
              <a:t>Binocular disparity</a:t>
            </a:r>
          </a:p>
        </p:txBody>
      </p:sp>
    </p:spTree>
    <p:extLst>
      <p:ext uri="{BB962C8B-B14F-4D97-AF65-F5344CB8AC3E}">
        <p14:creationId xmlns:p14="http://schemas.microsoft.com/office/powerpoint/2010/main" val="1128541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497586"/>
            <a:ext cx="6268720" cy="696595"/>
          </a:xfrm>
          <a:prstGeom prst="rect">
            <a:avLst/>
          </a:prstGeom>
        </p:spPr>
        <p:txBody>
          <a:bodyPr vert="horz" wrap="square" lIns="0" tIns="13335" rIns="0" bIns="0" rtlCol="0">
            <a:spAutoFit/>
          </a:bodyPr>
          <a:lstStyle/>
          <a:p>
            <a:pPr marL="12700">
              <a:lnSpc>
                <a:spcPct val="100000"/>
              </a:lnSpc>
              <a:spcBef>
                <a:spcPts val="105"/>
              </a:spcBef>
            </a:pPr>
            <a:r>
              <a:rPr sz="4400" spc="-10" dirty="0"/>
              <a:t>How </a:t>
            </a:r>
            <a:r>
              <a:rPr sz="4400" spc="-25" dirty="0"/>
              <a:t>many </a:t>
            </a:r>
            <a:r>
              <a:rPr sz="4400" dirty="0"/>
              <a:t>FPS </a:t>
            </a:r>
            <a:r>
              <a:rPr sz="4400" spc="-20" dirty="0"/>
              <a:t>are</a:t>
            </a:r>
            <a:r>
              <a:rPr sz="4400" spc="-40" dirty="0"/>
              <a:t> </a:t>
            </a:r>
            <a:r>
              <a:rPr sz="4400" spc="-5" dirty="0"/>
              <a:t>enough?</a:t>
            </a:r>
            <a:endParaRPr sz="4400"/>
          </a:p>
        </p:txBody>
      </p:sp>
      <p:sp>
        <p:nvSpPr>
          <p:cNvPr id="4" name="object 4"/>
          <p:cNvSpPr/>
          <p:nvPr/>
        </p:nvSpPr>
        <p:spPr>
          <a:xfrm>
            <a:off x="1143000" y="1371600"/>
            <a:ext cx="8712708" cy="2531364"/>
          </a:xfrm>
          <a:prstGeom prst="rect">
            <a:avLst/>
          </a:prstGeom>
          <a:blipFill>
            <a:blip r:embed="rId2"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B9501AD5-8D57-4934-9890-CC20C2FEF687}"/>
              </a:ext>
            </a:extLst>
          </p:cNvPr>
          <p:cNvSpPr txBox="1"/>
          <p:nvPr/>
        </p:nvSpPr>
        <p:spPr>
          <a:xfrm>
            <a:off x="3352800" y="4495800"/>
            <a:ext cx="4038600" cy="1754326"/>
          </a:xfrm>
          <a:prstGeom prst="rect">
            <a:avLst/>
          </a:prstGeom>
          <a:noFill/>
        </p:spPr>
        <p:txBody>
          <a:bodyPr wrap="square" rtlCol="0">
            <a:spAutoFit/>
          </a:bodyPr>
          <a:lstStyle/>
          <a:p>
            <a:r>
              <a:rPr lang="en-US" dirty="0"/>
              <a:t>But ultra-realism demands…</a:t>
            </a:r>
          </a:p>
          <a:p>
            <a:endParaRPr lang="en-US" dirty="0"/>
          </a:p>
          <a:p>
            <a:pPr marL="285750" indent="-285750">
              <a:buFont typeface="Arial" panose="020B0604020202020204" pitchFamily="34" charset="0"/>
              <a:buChar char="•"/>
            </a:pPr>
            <a:r>
              <a:rPr lang="en-US" dirty="0"/>
              <a:t>More FPS</a:t>
            </a:r>
          </a:p>
          <a:p>
            <a:pPr marL="285750" indent="-285750">
              <a:buFont typeface="Arial" panose="020B0604020202020204" pitchFamily="34" charset="0"/>
              <a:buChar char="•"/>
            </a:pPr>
            <a:r>
              <a:rPr lang="en-US" dirty="0"/>
              <a:t>Less latency</a:t>
            </a:r>
          </a:p>
          <a:p>
            <a:pPr marL="285750" indent="-285750">
              <a:buFont typeface="Arial" panose="020B0604020202020204" pitchFamily="34" charset="0"/>
              <a:buChar char="•"/>
            </a:pPr>
            <a:r>
              <a:rPr lang="en-US" dirty="0"/>
              <a:t>More Pixels</a:t>
            </a:r>
          </a:p>
          <a:p>
            <a:pPr marL="285750" indent="-285750">
              <a:buFont typeface="Arial" panose="020B0604020202020204" pitchFamily="34" charset="0"/>
              <a:buChar char="•"/>
            </a:pPr>
            <a:r>
              <a:rPr lang="en-US" dirty="0"/>
              <a:t>Greater Field-of-View</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BA9F-49FD-4A73-A25C-BFB46DE92753}"/>
              </a:ext>
            </a:extLst>
          </p:cNvPr>
          <p:cNvSpPr>
            <a:spLocks noGrp="1"/>
          </p:cNvSpPr>
          <p:nvPr>
            <p:ph type="title"/>
          </p:nvPr>
        </p:nvSpPr>
        <p:spPr/>
        <p:txBody>
          <a:bodyPr/>
          <a:lstStyle/>
          <a:p>
            <a:r>
              <a:rPr lang="en-US" dirty="0"/>
              <a:t>Problem with VR: </a:t>
            </a:r>
            <a:r>
              <a:rPr lang="en-US" dirty="0" err="1"/>
              <a:t>Vection</a:t>
            </a:r>
            <a:endParaRPr lang="en-US" dirty="0"/>
          </a:p>
        </p:txBody>
      </p:sp>
      <p:pic>
        <p:nvPicPr>
          <p:cNvPr id="2050" name="Picture 2" descr="Related image">
            <a:extLst>
              <a:ext uri="{FF2B5EF4-FFF2-40B4-BE49-F238E27FC236}">
                <a16:creationId xmlns:a16="http://schemas.microsoft.com/office/drawing/2014/main" id="{DDF85401-31FE-46C5-936D-5397E1937F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0"/>
          <a:stretch/>
        </p:blipFill>
        <p:spPr bwMode="auto">
          <a:xfrm>
            <a:off x="6477000" y="304800"/>
            <a:ext cx="5145087" cy="4371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32C5064-D259-486D-98FF-DAFEAC96C460}"/>
              </a:ext>
            </a:extLst>
          </p:cNvPr>
          <p:cNvPicPr>
            <a:picLocks noChangeAspect="1"/>
          </p:cNvPicPr>
          <p:nvPr/>
        </p:nvPicPr>
        <p:blipFill>
          <a:blip r:embed="rId3"/>
          <a:stretch>
            <a:fillRect/>
          </a:stretch>
        </p:blipFill>
        <p:spPr>
          <a:xfrm>
            <a:off x="304800" y="4933950"/>
            <a:ext cx="11106150" cy="1971675"/>
          </a:xfrm>
          <a:prstGeom prst="rect">
            <a:avLst/>
          </a:prstGeom>
        </p:spPr>
      </p:pic>
    </p:spTree>
    <p:extLst>
      <p:ext uri="{BB962C8B-B14F-4D97-AF65-F5344CB8AC3E}">
        <p14:creationId xmlns:p14="http://schemas.microsoft.com/office/powerpoint/2010/main" val="1908458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395986"/>
            <a:ext cx="10142220"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 </a:t>
            </a:r>
            <a:r>
              <a:rPr sz="4400" dirty="0"/>
              <a:t>Socializing in </a:t>
            </a:r>
            <a:r>
              <a:rPr sz="4400" spc="-5" dirty="0"/>
              <a:t>Virtual</a:t>
            </a:r>
            <a:r>
              <a:rPr sz="4400" spc="10" dirty="0"/>
              <a:t> </a:t>
            </a:r>
            <a:r>
              <a:rPr sz="4400" dirty="0"/>
              <a:t>Spaces</a:t>
            </a:r>
            <a:endParaRPr sz="4400"/>
          </a:p>
        </p:txBody>
      </p:sp>
      <p:pic>
        <p:nvPicPr>
          <p:cNvPr id="6" name="Picture 5">
            <a:extLst>
              <a:ext uri="{FF2B5EF4-FFF2-40B4-BE49-F238E27FC236}">
                <a16:creationId xmlns:a16="http://schemas.microsoft.com/office/drawing/2014/main" id="{97272FD7-B2CC-4CC6-B9BB-6FCC150B3351}"/>
              </a:ext>
            </a:extLst>
          </p:cNvPr>
          <p:cNvPicPr>
            <a:picLocks noChangeAspect="1"/>
          </p:cNvPicPr>
          <p:nvPr/>
        </p:nvPicPr>
        <p:blipFill>
          <a:blip r:embed="rId2"/>
          <a:stretch>
            <a:fillRect/>
          </a:stretch>
        </p:blipFill>
        <p:spPr>
          <a:xfrm>
            <a:off x="1600200" y="1524000"/>
            <a:ext cx="8534400" cy="48006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C299-5645-47AC-B773-E898DB6C1679}"/>
              </a:ext>
            </a:extLst>
          </p:cNvPr>
          <p:cNvSpPr>
            <a:spLocks noGrp="1"/>
          </p:cNvSpPr>
          <p:nvPr>
            <p:ph type="title"/>
          </p:nvPr>
        </p:nvSpPr>
        <p:spPr>
          <a:xfrm>
            <a:off x="494487" y="578942"/>
            <a:ext cx="11697513" cy="1231106"/>
          </a:xfrm>
        </p:spPr>
        <p:txBody>
          <a:bodyPr/>
          <a:lstStyle/>
          <a:p>
            <a:r>
              <a:rPr lang="en-US" dirty="0"/>
              <a:t>Problem with VR: Vergence-Accommodation Mismatch</a:t>
            </a:r>
          </a:p>
        </p:txBody>
      </p:sp>
      <p:sp>
        <p:nvSpPr>
          <p:cNvPr id="3" name="object 2">
            <a:extLst>
              <a:ext uri="{FF2B5EF4-FFF2-40B4-BE49-F238E27FC236}">
                <a16:creationId xmlns:a16="http://schemas.microsoft.com/office/drawing/2014/main" id="{27EAD1A7-15E3-4911-A302-239312E22BB2}"/>
              </a:ext>
            </a:extLst>
          </p:cNvPr>
          <p:cNvSpPr/>
          <p:nvPr/>
        </p:nvSpPr>
        <p:spPr>
          <a:xfrm>
            <a:off x="1277123" y="1447800"/>
            <a:ext cx="9637752" cy="5174859"/>
          </a:xfrm>
          <a:prstGeom prst="rect">
            <a:avLst/>
          </a:prstGeom>
          <a:blipFill>
            <a:blip r:embed="rId2" cstate="print"/>
            <a:stretch>
              <a:fillRect/>
            </a:stretch>
          </a:blipFill>
        </p:spPr>
        <p:txBody>
          <a:bodyPr wrap="square" lIns="0" tIns="0" rIns="0" bIns="0" rtlCol="0"/>
          <a:lstStyle/>
          <a:p>
            <a:endParaRPr sz="3000"/>
          </a:p>
        </p:txBody>
      </p:sp>
    </p:spTree>
    <p:extLst>
      <p:ext uri="{BB962C8B-B14F-4D97-AF65-F5344CB8AC3E}">
        <p14:creationId xmlns:p14="http://schemas.microsoft.com/office/powerpoint/2010/main" val="453047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74B4-C7FE-4D3B-B19F-5D893772C206}"/>
              </a:ext>
            </a:extLst>
          </p:cNvPr>
          <p:cNvSpPr>
            <a:spLocks noGrp="1"/>
          </p:cNvSpPr>
          <p:nvPr>
            <p:ph type="title"/>
          </p:nvPr>
        </p:nvSpPr>
        <p:spPr/>
        <p:txBody>
          <a:bodyPr/>
          <a:lstStyle/>
          <a:p>
            <a:r>
              <a:rPr lang="en-US" dirty="0"/>
              <a:t>Current Consumer VR Technology</a:t>
            </a:r>
          </a:p>
        </p:txBody>
      </p:sp>
      <p:pic>
        <p:nvPicPr>
          <p:cNvPr id="4" name="Picture 3">
            <a:extLst>
              <a:ext uri="{FF2B5EF4-FFF2-40B4-BE49-F238E27FC236}">
                <a16:creationId xmlns:a16="http://schemas.microsoft.com/office/drawing/2014/main" id="{96395F75-3844-4254-805B-DE7A2AD1A6FA}"/>
              </a:ext>
            </a:extLst>
          </p:cNvPr>
          <p:cNvPicPr>
            <a:picLocks noChangeAspect="1"/>
          </p:cNvPicPr>
          <p:nvPr/>
        </p:nvPicPr>
        <p:blipFill>
          <a:blip r:embed="rId2"/>
          <a:stretch>
            <a:fillRect/>
          </a:stretch>
        </p:blipFill>
        <p:spPr>
          <a:xfrm>
            <a:off x="838200" y="4038600"/>
            <a:ext cx="10201275" cy="1847850"/>
          </a:xfrm>
          <a:prstGeom prst="rect">
            <a:avLst/>
          </a:prstGeom>
        </p:spPr>
      </p:pic>
      <p:pic>
        <p:nvPicPr>
          <p:cNvPr id="5" name="Picture 4">
            <a:extLst>
              <a:ext uri="{FF2B5EF4-FFF2-40B4-BE49-F238E27FC236}">
                <a16:creationId xmlns:a16="http://schemas.microsoft.com/office/drawing/2014/main" id="{ABB79061-70C4-4388-9F49-2331BE4853C4}"/>
              </a:ext>
            </a:extLst>
          </p:cNvPr>
          <p:cNvPicPr>
            <a:picLocks noChangeAspect="1"/>
          </p:cNvPicPr>
          <p:nvPr/>
        </p:nvPicPr>
        <p:blipFill>
          <a:blip r:embed="rId3"/>
          <a:stretch>
            <a:fillRect/>
          </a:stretch>
        </p:blipFill>
        <p:spPr>
          <a:xfrm>
            <a:off x="1000124" y="1656682"/>
            <a:ext cx="10191750" cy="1876425"/>
          </a:xfrm>
          <a:prstGeom prst="rect">
            <a:avLst/>
          </a:prstGeom>
        </p:spPr>
      </p:pic>
    </p:spTree>
    <p:extLst>
      <p:ext uri="{BB962C8B-B14F-4D97-AF65-F5344CB8AC3E}">
        <p14:creationId xmlns:p14="http://schemas.microsoft.com/office/powerpoint/2010/main" val="623363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0665CC8-B414-4E92-BA93-A25988BC242A}"/>
              </a:ext>
            </a:extLst>
          </p:cNvPr>
          <p:cNvSpPr>
            <a:spLocks noGrp="1" noChangeArrowheads="1"/>
          </p:cNvSpPr>
          <p:nvPr>
            <p:ph type="title"/>
          </p:nvPr>
        </p:nvSpPr>
        <p:spPr/>
        <p:txBody>
          <a:bodyPr/>
          <a:lstStyle/>
          <a:p>
            <a:r>
              <a:rPr lang="en-US" altLang="en-US"/>
              <a:t>What Is Augmented Reality (AR)?</a:t>
            </a:r>
          </a:p>
        </p:txBody>
      </p:sp>
      <p:sp>
        <p:nvSpPr>
          <p:cNvPr id="3075" name="Rectangle 3">
            <a:extLst>
              <a:ext uri="{FF2B5EF4-FFF2-40B4-BE49-F238E27FC236}">
                <a16:creationId xmlns:a16="http://schemas.microsoft.com/office/drawing/2014/main" id="{E33AEB99-BCCD-4BA5-993E-38E9CD8C4F4C}"/>
              </a:ext>
            </a:extLst>
          </p:cNvPr>
          <p:cNvSpPr>
            <a:spLocks noGrp="1" noChangeArrowheads="1"/>
          </p:cNvSpPr>
          <p:nvPr>
            <p:ph type="body" sz="half" idx="1"/>
          </p:nvPr>
        </p:nvSpPr>
        <p:spPr>
          <a:xfrm>
            <a:off x="469583" y="2209800"/>
            <a:ext cx="5384800" cy="1772793"/>
          </a:xfrm>
        </p:spPr>
        <p:txBody>
          <a:bodyPr/>
          <a:lstStyle/>
          <a:p>
            <a:pPr>
              <a:lnSpc>
                <a:spcPct val="90000"/>
              </a:lnSpc>
            </a:pPr>
            <a:r>
              <a:rPr lang="en-US" altLang="en-US" dirty="0"/>
              <a:t>AR combines a real scene augmented by</a:t>
            </a:r>
          </a:p>
          <a:p>
            <a:pPr lvl="1">
              <a:lnSpc>
                <a:spcPct val="90000"/>
              </a:lnSpc>
            </a:pPr>
            <a:r>
              <a:rPr lang="en-US" altLang="en-US" sz="2400" dirty="0"/>
              <a:t>a virtual objects generated by a computer that provide with additional information.</a:t>
            </a:r>
          </a:p>
          <a:p>
            <a:pPr>
              <a:lnSpc>
                <a:spcPct val="90000"/>
              </a:lnSpc>
            </a:pPr>
            <a:endParaRPr lang="en-US" altLang="en-US" sz="2800" dirty="0"/>
          </a:p>
        </p:txBody>
      </p:sp>
      <p:pic>
        <p:nvPicPr>
          <p:cNvPr id="1026" name="Picture 2" descr="https://3c1703fe8d.site.internapcdn.net/newman/gfx/news/hires/2018/whatisaugmen.jpg">
            <a:extLst>
              <a:ext uri="{FF2B5EF4-FFF2-40B4-BE49-F238E27FC236}">
                <a16:creationId xmlns:a16="http://schemas.microsoft.com/office/drawing/2014/main" id="{3775F0F6-3F46-43F6-8743-B54DBA330A2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997" r="9790"/>
          <a:stretch/>
        </p:blipFill>
        <p:spPr bwMode="auto">
          <a:xfrm>
            <a:off x="7857173" y="0"/>
            <a:ext cx="433101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64913D1-24DC-4DBE-BC6C-D17337D8EB79}"/>
              </a:ext>
            </a:extLst>
          </p:cNvPr>
          <p:cNvSpPr>
            <a:spLocks noGrp="1" noChangeArrowheads="1"/>
          </p:cNvSpPr>
          <p:nvPr>
            <p:ph type="title"/>
          </p:nvPr>
        </p:nvSpPr>
        <p:spPr>
          <a:xfrm>
            <a:off x="342082" y="304800"/>
            <a:ext cx="11203025" cy="553998"/>
          </a:xfrm>
        </p:spPr>
        <p:txBody>
          <a:bodyPr/>
          <a:lstStyle/>
          <a:p>
            <a:r>
              <a:rPr lang="en-US" altLang="en-US" sz="3600" dirty="0"/>
              <a:t>Augmented Reality and Mixed Reality and Virtual Reality</a:t>
            </a:r>
          </a:p>
        </p:txBody>
      </p:sp>
      <p:sp>
        <p:nvSpPr>
          <p:cNvPr id="5123" name="Rectangle 3">
            <a:extLst>
              <a:ext uri="{FF2B5EF4-FFF2-40B4-BE49-F238E27FC236}">
                <a16:creationId xmlns:a16="http://schemas.microsoft.com/office/drawing/2014/main" id="{E43AB440-3DF4-423E-9647-D5C4A3073B88}"/>
              </a:ext>
            </a:extLst>
          </p:cNvPr>
          <p:cNvSpPr>
            <a:spLocks noGrp="1" noChangeArrowheads="1"/>
          </p:cNvSpPr>
          <p:nvPr>
            <p:ph type="body" sz="half" idx="1"/>
          </p:nvPr>
        </p:nvSpPr>
        <p:spPr>
          <a:xfrm>
            <a:off x="345828" y="1132940"/>
            <a:ext cx="9906000" cy="3046988"/>
          </a:xfrm>
        </p:spPr>
        <p:txBody>
          <a:bodyPr/>
          <a:lstStyle/>
          <a:p>
            <a:pPr>
              <a:lnSpc>
                <a:spcPct val="90000"/>
              </a:lnSpc>
              <a:buFontTx/>
              <a:buNone/>
            </a:pPr>
            <a:r>
              <a:rPr lang="en-US" altLang="en-US" sz="3200" b="1" dirty="0"/>
              <a:t>AR</a:t>
            </a:r>
            <a:endParaRPr lang="en-US" altLang="en-US" b="1" dirty="0"/>
          </a:p>
          <a:p>
            <a:pPr marL="457200" indent="-457200">
              <a:lnSpc>
                <a:spcPct val="90000"/>
              </a:lnSpc>
              <a:buFont typeface="Arial" panose="020B0604020202020204" pitchFamily="34" charset="0"/>
              <a:buChar char="•"/>
            </a:pPr>
            <a:r>
              <a:rPr lang="en-US" altLang="en-US" sz="2800" dirty="0"/>
              <a:t>System augments the real world scene with virtual elements</a:t>
            </a:r>
          </a:p>
          <a:p>
            <a:pPr marL="457200" indent="-457200">
              <a:lnSpc>
                <a:spcPct val="90000"/>
              </a:lnSpc>
              <a:buFont typeface="Arial" panose="020B0604020202020204" pitchFamily="34" charset="0"/>
              <a:buChar char="•"/>
            </a:pPr>
            <a:r>
              <a:rPr lang="en-US" altLang="en-US" sz="2800" dirty="0"/>
              <a:t>Needs a mechanism to combine virtual and real worlds</a:t>
            </a:r>
          </a:p>
          <a:p>
            <a:pPr marL="914400" lvl="1" indent="-457200">
              <a:lnSpc>
                <a:spcPct val="90000"/>
              </a:lnSpc>
              <a:buFont typeface="Arial" panose="020B0604020202020204" pitchFamily="34" charset="0"/>
              <a:buChar char="•"/>
            </a:pPr>
            <a:r>
              <a:rPr lang="en-US" altLang="en-US" sz="2200" dirty="0"/>
              <a:t>Hard to register real and virtual worlds</a:t>
            </a:r>
          </a:p>
          <a:p>
            <a:pPr lvl="1">
              <a:lnSpc>
                <a:spcPct val="90000"/>
              </a:lnSpc>
            </a:pPr>
            <a:endParaRPr lang="en-US" altLang="en-US" sz="2200" dirty="0"/>
          </a:p>
          <a:p>
            <a:pPr>
              <a:lnSpc>
                <a:spcPct val="90000"/>
              </a:lnSpc>
              <a:buFontTx/>
              <a:buNone/>
            </a:pPr>
            <a:r>
              <a:rPr lang="en-US" altLang="en-US" sz="3200" b="1" dirty="0"/>
              <a:t>MR</a:t>
            </a:r>
            <a:endParaRPr lang="en-US" altLang="en-US" b="1" dirty="0"/>
          </a:p>
          <a:p>
            <a:pPr marL="457200" indent="-457200">
              <a:lnSpc>
                <a:spcPct val="90000"/>
              </a:lnSpc>
              <a:buFont typeface="Arial" panose="020B0604020202020204" pitchFamily="34" charset="0"/>
              <a:buChar char="•"/>
            </a:pPr>
            <a:r>
              <a:rPr lang="en-US" altLang="en-US" sz="2800" dirty="0"/>
              <a:t>Like AR but you can interact with the virtual element</a:t>
            </a:r>
            <a:endParaRPr lang="en-US" altLang="en-US" sz="2200" dirty="0"/>
          </a:p>
          <a:p>
            <a:pPr marL="457200" indent="-457200">
              <a:lnSpc>
                <a:spcPct val="90000"/>
              </a:lnSpc>
              <a:buFont typeface="Arial" panose="020B0604020202020204" pitchFamily="34" charset="0"/>
              <a:buChar char="•"/>
            </a:pPr>
            <a:endParaRPr lang="en-US" altLang="en-US" sz="2800" dirty="0"/>
          </a:p>
        </p:txBody>
      </p:sp>
      <p:sp>
        <p:nvSpPr>
          <p:cNvPr id="5124" name="Rectangle 4">
            <a:extLst>
              <a:ext uri="{FF2B5EF4-FFF2-40B4-BE49-F238E27FC236}">
                <a16:creationId xmlns:a16="http://schemas.microsoft.com/office/drawing/2014/main" id="{442C7879-67E2-48F1-AA6C-153EEBD344C4}"/>
              </a:ext>
            </a:extLst>
          </p:cNvPr>
          <p:cNvSpPr>
            <a:spLocks noGrp="1" noChangeArrowheads="1"/>
          </p:cNvSpPr>
          <p:nvPr>
            <p:ph type="body" sz="half" idx="2"/>
          </p:nvPr>
        </p:nvSpPr>
        <p:spPr>
          <a:xfrm>
            <a:off x="361132" y="4179928"/>
            <a:ext cx="9905999" cy="1523494"/>
          </a:xfrm>
        </p:spPr>
        <p:txBody>
          <a:bodyPr/>
          <a:lstStyle/>
          <a:p>
            <a:pPr>
              <a:lnSpc>
                <a:spcPct val="90000"/>
              </a:lnSpc>
              <a:buFontTx/>
              <a:buNone/>
            </a:pPr>
            <a:r>
              <a:rPr lang="en-US" altLang="en-US" sz="3200" b="1" dirty="0"/>
              <a:t>VR</a:t>
            </a:r>
          </a:p>
          <a:p>
            <a:pPr marL="457200" indent="-457200">
              <a:lnSpc>
                <a:spcPct val="90000"/>
              </a:lnSpc>
              <a:buFont typeface="Arial" panose="020B0604020202020204" pitchFamily="34" charset="0"/>
              <a:buChar char="•"/>
            </a:pPr>
            <a:r>
              <a:rPr lang="en-US" altLang="en-US" sz="2800" dirty="0"/>
              <a:t>Totally immersive synthetic environment</a:t>
            </a:r>
          </a:p>
          <a:p>
            <a:pPr marL="457200" indent="-457200">
              <a:lnSpc>
                <a:spcPct val="90000"/>
              </a:lnSpc>
              <a:buFont typeface="Arial" panose="020B0604020202020204" pitchFamily="34" charset="0"/>
              <a:buChar char="•"/>
            </a:pPr>
            <a:r>
              <a:rPr lang="en-US" altLang="en-US" sz="2800" dirty="0"/>
              <a:t>Need a mechanisms to generate fully synthetic environment</a:t>
            </a:r>
          </a:p>
          <a:p>
            <a:pPr marL="914400" lvl="1" indent="-457200">
              <a:lnSpc>
                <a:spcPct val="90000"/>
              </a:lnSpc>
              <a:buFont typeface="Arial" panose="020B0604020202020204" pitchFamily="34" charset="0"/>
              <a:buChar char="•"/>
            </a:pPr>
            <a:r>
              <a:rPr lang="en-US" altLang="en-US" sz="2200" dirty="0"/>
              <a:t>Hard to provide consistent stimuli</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A2D5-9F59-4FD8-BF6D-D65404E520EA}"/>
              </a:ext>
            </a:extLst>
          </p:cNvPr>
          <p:cNvSpPr>
            <a:spLocks noGrp="1"/>
          </p:cNvSpPr>
          <p:nvPr>
            <p:ph type="title"/>
          </p:nvPr>
        </p:nvSpPr>
        <p:spPr/>
        <p:txBody>
          <a:bodyPr/>
          <a:lstStyle/>
          <a:p>
            <a:r>
              <a:rPr lang="en-US" dirty="0"/>
              <a:t>AR Displays</a:t>
            </a:r>
          </a:p>
        </p:txBody>
      </p:sp>
      <p:pic>
        <p:nvPicPr>
          <p:cNvPr id="5" name="Content Placeholder 4">
            <a:extLst>
              <a:ext uri="{FF2B5EF4-FFF2-40B4-BE49-F238E27FC236}">
                <a16:creationId xmlns:a16="http://schemas.microsoft.com/office/drawing/2014/main" id="{3312C5C1-A2ED-4FD2-A930-BCD87A8F5C55}"/>
              </a:ext>
            </a:extLst>
          </p:cNvPr>
          <p:cNvPicPr>
            <a:picLocks noGrp="1" noChangeAspect="1"/>
          </p:cNvPicPr>
          <p:nvPr>
            <p:ph sz="half" idx="2"/>
          </p:nvPr>
        </p:nvPicPr>
        <p:blipFill>
          <a:blip r:embed="rId2"/>
          <a:stretch>
            <a:fillRect/>
          </a:stretch>
        </p:blipFill>
        <p:spPr>
          <a:xfrm>
            <a:off x="152616" y="1752600"/>
            <a:ext cx="11886767" cy="4419600"/>
          </a:xfrm>
          <a:prstGeom prst="rect">
            <a:avLst/>
          </a:prstGeom>
        </p:spPr>
      </p:pic>
    </p:spTree>
    <p:extLst>
      <p:ext uri="{BB962C8B-B14F-4D97-AF65-F5344CB8AC3E}">
        <p14:creationId xmlns:p14="http://schemas.microsoft.com/office/powerpoint/2010/main" val="3856249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50B0-6AA8-47C1-97C9-3498AEA3802D}"/>
              </a:ext>
            </a:extLst>
          </p:cNvPr>
          <p:cNvSpPr>
            <a:spLocks noGrp="1"/>
          </p:cNvSpPr>
          <p:nvPr>
            <p:ph type="title"/>
          </p:nvPr>
        </p:nvSpPr>
        <p:spPr/>
        <p:txBody>
          <a:bodyPr/>
          <a:lstStyle/>
          <a:p>
            <a:r>
              <a:rPr lang="en-US" dirty="0"/>
              <a:t>AR Applications in Training and Assembly</a:t>
            </a:r>
          </a:p>
        </p:txBody>
      </p:sp>
      <p:pic>
        <p:nvPicPr>
          <p:cNvPr id="6" name="Picture 5">
            <a:extLst>
              <a:ext uri="{FF2B5EF4-FFF2-40B4-BE49-F238E27FC236}">
                <a16:creationId xmlns:a16="http://schemas.microsoft.com/office/drawing/2014/main" id="{2900F0F5-C6A9-434C-BE1E-5B05D43D14D1}"/>
              </a:ext>
            </a:extLst>
          </p:cNvPr>
          <p:cNvPicPr>
            <a:picLocks noChangeAspect="1"/>
          </p:cNvPicPr>
          <p:nvPr/>
        </p:nvPicPr>
        <p:blipFill>
          <a:blip r:embed="rId2"/>
          <a:stretch>
            <a:fillRect/>
          </a:stretch>
        </p:blipFill>
        <p:spPr>
          <a:xfrm>
            <a:off x="0" y="1125762"/>
            <a:ext cx="12192000" cy="5768681"/>
          </a:xfrm>
          <a:prstGeom prst="rect">
            <a:avLst/>
          </a:prstGeom>
        </p:spPr>
      </p:pic>
    </p:spTree>
    <p:extLst>
      <p:ext uri="{BB962C8B-B14F-4D97-AF65-F5344CB8AC3E}">
        <p14:creationId xmlns:p14="http://schemas.microsoft.com/office/powerpoint/2010/main" val="1882763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74E5-45D1-4AF2-8F85-CF43D119DE0E}"/>
              </a:ext>
            </a:extLst>
          </p:cNvPr>
          <p:cNvSpPr>
            <a:spLocks noGrp="1"/>
          </p:cNvSpPr>
          <p:nvPr>
            <p:ph type="title"/>
          </p:nvPr>
        </p:nvSpPr>
        <p:spPr/>
        <p:txBody>
          <a:bodyPr/>
          <a:lstStyle/>
          <a:p>
            <a:r>
              <a:rPr lang="en-US" dirty="0"/>
              <a:t>Training and Assembly: Duplo Blocks Case Study</a:t>
            </a:r>
          </a:p>
        </p:txBody>
      </p:sp>
      <p:pic>
        <p:nvPicPr>
          <p:cNvPr id="5" name="Content Placeholder 4">
            <a:extLst>
              <a:ext uri="{FF2B5EF4-FFF2-40B4-BE49-F238E27FC236}">
                <a16:creationId xmlns:a16="http://schemas.microsoft.com/office/drawing/2014/main" id="{C02A9425-E561-4998-ADD1-A611104E66D1}"/>
              </a:ext>
            </a:extLst>
          </p:cNvPr>
          <p:cNvPicPr>
            <a:picLocks noGrp="1" noChangeAspect="1"/>
          </p:cNvPicPr>
          <p:nvPr>
            <p:ph sz="half" idx="1"/>
          </p:nvPr>
        </p:nvPicPr>
        <p:blipFill>
          <a:blip r:embed="rId2"/>
          <a:stretch>
            <a:fillRect/>
          </a:stretch>
        </p:blipFill>
        <p:spPr>
          <a:xfrm>
            <a:off x="471296" y="1371600"/>
            <a:ext cx="10701079" cy="5291659"/>
          </a:xfrm>
          <a:prstGeom prst="rect">
            <a:avLst/>
          </a:prstGeom>
        </p:spPr>
      </p:pic>
    </p:spTree>
    <p:extLst>
      <p:ext uri="{BB962C8B-B14F-4D97-AF65-F5344CB8AC3E}">
        <p14:creationId xmlns:p14="http://schemas.microsoft.com/office/powerpoint/2010/main" val="2979328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74E5-45D1-4AF2-8F85-CF43D119DE0E}"/>
              </a:ext>
            </a:extLst>
          </p:cNvPr>
          <p:cNvSpPr>
            <a:spLocks noGrp="1"/>
          </p:cNvSpPr>
          <p:nvPr>
            <p:ph type="title"/>
          </p:nvPr>
        </p:nvSpPr>
        <p:spPr>
          <a:xfrm>
            <a:off x="494487" y="228600"/>
            <a:ext cx="11203025" cy="635000"/>
          </a:xfrm>
        </p:spPr>
        <p:txBody>
          <a:bodyPr/>
          <a:lstStyle/>
          <a:p>
            <a:r>
              <a:rPr lang="en-US" dirty="0"/>
              <a:t>Training and Assembly: Duplo Blocks Case Study</a:t>
            </a:r>
          </a:p>
        </p:txBody>
      </p:sp>
      <p:sp>
        <p:nvSpPr>
          <p:cNvPr id="4" name="Content Placeholder 3">
            <a:extLst>
              <a:ext uri="{FF2B5EF4-FFF2-40B4-BE49-F238E27FC236}">
                <a16:creationId xmlns:a16="http://schemas.microsoft.com/office/drawing/2014/main" id="{0173A340-61E2-43B3-92D0-FBFDC0C2CBEA}"/>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14A5B195-BAA5-4E80-BED7-E6A19298FEB7}"/>
              </a:ext>
            </a:extLst>
          </p:cNvPr>
          <p:cNvPicPr>
            <a:picLocks noChangeAspect="1"/>
          </p:cNvPicPr>
          <p:nvPr/>
        </p:nvPicPr>
        <p:blipFill>
          <a:blip r:embed="rId2"/>
          <a:stretch>
            <a:fillRect/>
          </a:stretch>
        </p:blipFill>
        <p:spPr>
          <a:xfrm>
            <a:off x="191312" y="1002819"/>
            <a:ext cx="11506200" cy="5855181"/>
          </a:xfrm>
          <a:prstGeom prst="rect">
            <a:avLst/>
          </a:prstGeom>
        </p:spPr>
      </p:pic>
    </p:spTree>
    <p:extLst>
      <p:ext uri="{BB962C8B-B14F-4D97-AF65-F5344CB8AC3E}">
        <p14:creationId xmlns:p14="http://schemas.microsoft.com/office/powerpoint/2010/main" val="2479623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7D6A-AD52-42E1-A3EE-C479A626830B}"/>
              </a:ext>
            </a:extLst>
          </p:cNvPr>
          <p:cNvSpPr>
            <a:spLocks noGrp="1"/>
          </p:cNvSpPr>
          <p:nvPr>
            <p:ph type="title"/>
          </p:nvPr>
        </p:nvSpPr>
        <p:spPr/>
        <p:txBody>
          <a:bodyPr/>
          <a:lstStyle/>
          <a:p>
            <a:r>
              <a:rPr lang="en-US" dirty="0"/>
              <a:t>Maintenance</a:t>
            </a:r>
          </a:p>
        </p:txBody>
      </p:sp>
      <p:pic>
        <p:nvPicPr>
          <p:cNvPr id="6" name="Picture 5">
            <a:extLst>
              <a:ext uri="{FF2B5EF4-FFF2-40B4-BE49-F238E27FC236}">
                <a16:creationId xmlns:a16="http://schemas.microsoft.com/office/drawing/2014/main" id="{C9396C46-4308-4A51-BF28-2398CAD7236B}"/>
              </a:ext>
            </a:extLst>
          </p:cNvPr>
          <p:cNvPicPr>
            <a:picLocks noChangeAspect="1"/>
          </p:cNvPicPr>
          <p:nvPr/>
        </p:nvPicPr>
        <p:blipFill>
          <a:blip r:embed="rId3"/>
          <a:stretch>
            <a:fillRect/>
          </a:stretch>
        </p:blipFill>
        <p:spPr>
          <a:xfrm>
            <a:off x="0" y="1591679"/>
            <a:ext cx="12192000" cy="5233191"/>
          </a:xfrm>
          <a:prstGeom prst="rect">
            <a:avLst/>
          </a:prstGeom>
        </p:spPr>
      </p:pic>
    </p:spTree>
    <p:extLst>
      <p:ext uri="{BB962C8B-B14F-4D97-AF65-F5344CB8AC3E}">
        <p14:creationId xmlns:p14="http://schemas.microsoft.com/office/powerpoint/2010/main" val="2146961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215F-6FF1-4BE8-94D9-AF22946694F5}"/>
              </a:ext>
            </a:extLst>
          </p:cNvPr>
          <p:cNvSpPr>
            <a:spLocks noGrp="1"/>
          </p:cNvSpPr>
          <p:nvPr>
            <p:ph type="title"/>
          </p:nvPr>
        </p:nvSpPr>
        <p:spPr/>
        <p:txBody>
          <a:bodyPr/>
          <a:lstStyle/>
          <a:p>
            <a:r>
              <a:rPr lang="en-US" dirty="0"/>
              <a:t>Tracking and Registration</a:t>
            </a:r>
          </a:p>
        </p:txBody>
      </p:sp>
      <p:pic>
        <p:nvPicPr>
          <p:cNvPr id="5" name="Picture 4">
            <a:extLst>
              <a:ext uri="{FF2B5EF4-FFF2-40B4-BE49-F238E27FC236}">
                <a16:creationId xmlns:a16="http://schemas.microsoft.com/office/drawing/2014/main" id="{4AEE97E4-3DD9-4D9D-A57F-359E9DDD278E}"/>
              </a:ext>
            </a:extLst>
          </p:cNvPr>
          <p:cNvPicPr>
            <a:picLocks noChangeAspect="1"/>
          </p:cNvPicPr>
          <p:nvPr/>
        </p:nvPicPr>
        <p:blipFill>
          <a:blip r:embed="rId2"/>
          <a:stretch>
            <a:fillRect/>
          </a:stretch>
        </p:blipFill>
        <p:spPr>
          <a:xfrm>
            <a:off x="0" y="2163079"/>
            <a:ext cx="12192000" cy="4115979"/>
          </a:xfrm>
          <a:prstGeom prst="rect">
            <a:avLst/>
          </a:prstGeom>
        </p:spPr>
      </p:pic>
    </p:spTree>
    <p:extLst>
      <p:ext uri="{BB962C8B-B14F-4D97-AF65-F5344CB8AC3E}">
        <p14:creationId xmlns:p14="http://schemas.microsoft.com/office/powerpoint/2010/main" val="66961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10328275"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 </a:t>
            </a:r>
            <a:r>
              <a:rPr sz="4400" spc="-15" dirty="0"/>
              <a:t>Architecture </a:t>
            </a:r>
            <a:r>
              <a:rPr sz="4400" dirty="0"/>
              <a:t>and </a:t>
            </a:r>
            <a:r>
              <a:rPr sz="4400" spc="-25" dirty="0"/>
              <a:t>Real</a:t>
            </a:r>
            <a:r>
              <a:rPr sz="4400" spc="-50" dirty="0"/>
              <a:t> </a:t>
            </a:r>
            <a:r>
              <a:rPr sz="4400" spc="-35" dirty="0"/>
              <a:t>Estate</a:t>
            </a:r>
            <a:endParaRPr sz="4400"/>
          </a:p>
        </p:txBody>
      </p:sp>
      <p:pic>
        <p:nvPicPr>
          <p:cNvPr id="1026" name="Picture 2" descr="Image result for vr architecture">
            <a:extLst>
              <a:ext uri="{FF2B5EF4-FFF2-40B4-BE49-F238E27FC236}">
                <a16:creationId xmlns:a16="http://schemas.microsoft.com/office/drawing/2014/main" id="{0CBC2034-D3C4-4C06-B266-E640A8F7B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97536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8C46-579A-4D19-B1EE-8D8BBBB7C769}"/>
              </a:ext>
            </a:extLst>
          </p:cNvPr>
          <p:cNvSpPr>
            <a:spLocks noGrp="1"/>
          </p:cNvSpPr>
          <p:nvPr>
            <p:ph type="title"/>
          </p:nvPr>
        </p:nvSpPr>
        <p:spPr>
          <a:xfrm>
            <a:off x="228600" y="292961"/>
            <a:ext cx="11203025" cy="635000"/>
          </a:xfrm>
        </p:spPr>
        <p:txBody>
          <a:bodyPr/>
          <a:lstStyle/>
          <a:p>
            <a:r>
              <a:rPr lang="en-US" dirty="0"/>
              <a:t>Tracking and Registration</a:t>
            </a:r>
          </a:p>
        </p:txBody>
      </p:sp>
      <p:pic>
        <p:nvPicPr>
          <p:cNvPr id="6" name="Picture 5">
            <a:extLst>
              <a:ext uri="{FF2B5EF4-FFF2-40B4-BE49-F238E27FC236}">
                <a16:creationId xmlns:a16="http://schemas.microsoft.com/office/drawing/2014/main" id="{18BD8C28-921B-48AE-9A79-C1A6AA2209C1}"/>
              </a:ext>
            </a:extLst>
          </p:cNvPr>
          <p:cNvPicPr>
            <a:picLocks noChangeAspect="1"/>
          </p:cNvPicPr>
          <p:nvPr/>
        </p:nvPicPr>
        <p:blipFill>
          <a:blip r:embed="rId2"/>
          <a:stretch>
            <a:fillRect/>
          </a:stretch>
        </p:blipFill>
        <p:spPr>
          <a:xfrm>
            <a:off x="0" y="927961"/>
            <a:ext cx="12192000" cy="5930039"/>
          </a:xfrm>
          <a:prstGeom prst="rect">
            <a:avLst/>
          </a:prstGeom>
        </p:spPr>
      </p:pic>
    </p:spTree>
    <p:extLst>
      <p:ext uri="{BB962C8B-B14F-4D97-AF65-F5344CB8AC3E}">
        <p14:creationId xmlns:p14="http://schemas.microsoft.com/office/powerpoint/2010/main" val="847195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F663-5434-45CE-86B4-DC5A20BC5592}"/>
              </a:ext>
            </a:extLst>
          </p:cNvPr>
          <p:cNvSpPr>
            <a:spLocks noGrp="1"/>
          </p:cNvSpPr>
          <p:nvPr>
            <p:ph type="title"/>
          </p:nvPr>
        </p:nvSpPr>
        <p:spPr>
          <a:xfrm>
            <a:off x="494487" y="578942"/>
            <a:ext cx="11203025" cy="1231106"/>
          </a:xfrm>
        </p:spPr>
        <p:txBody>
          <a:bodyPr/>
          <a:lstStyle/>
          <a:p>
            <a:r>
              <a:rPr lang="en-US" dirty="0"/>
              <a:t>State of the Art</a:t>
            </a:r>
            <a:br>
              <a:rPr lang="en-US" dirty="0"/>
            </a:br>
            <a:r>
              <a:rPr lang="en-US" dirty="0"/>
              <a:t>The HoloLens 2</a:t>
            </a:r>
          </a:p>
        </p:txBody>
      </p:sp>
      <p:sp>
        <p:nvSpPr>
          <p:cNvPr id="3" name="Text Placeholder 2">
            <a:extLst>
              <a:ext uri="{FF2B5EF4-FFF2-40B4-BE49-F238E27FC236}">
                <a16:creationId xmlns:a16="http://schemas.microsoft.com/office/drawing/2014/main" id="{1B50A359-982E-4D41-B064-B48B107CE9FE}"/>
              </a:ext>
            </a:extLst>
          </p:cNvPr>
          <p:cNvSpPr>
            <a:spLocks noGrp="1"/>
          </p:cNvSpPr>
          <p:nvPr>
            <p:ph type="body" idx="1"/>
          </p:nvPr>
        </p:nvSpPr>
        <p:spPr>
          <a:xfrm>
            <a:off x="152400" y="3886200"/>
            <a:ext cx="8541385" cy="2585323"/>
          </a:xfrm>
        </p:spPr>
        <p:txBody>
          <a:bodyPr/>
          <a:lstStyle/>
          <a:p>
            <a:r>
              <a:rPr lang="en-US" dirty="0"/>
              <a:t>Released in 2019</a:t>
            </a:r>
          </a:p>
          <a:p>
            <a:endParaRPr lang="en-US" dirty="0"/>
          </a:p>
          <a:p>
            <a:r>
              <a:rPr lang="en-US" dirty="0"/>
              <a:t>$3500</a:t>
            </a:r>
          </a:p>
          <a:p>
            <a:endParaRPr lang="en-US" dirty="0"/>
          </a:p>
          <a:p>
            <a:r>
              <a:rPr lang="en-US" dirty="0"/>
              <a:t>Designed for industry, not consumers</a:t>
            </a:r>
          </a:p>
          <a:p>
            <a:endParaRPr lang="en-US" dirty="0"/>
          </a:p>
          <a:p>
            <a:r>
              <a:rPr lang="en-US" dirty="0"/>
              <a:t>Projects images onto glass lenses which reflect to eye</a:t>
            </a:r>
          </a:p>
        </p:txBody>
      </p:sp>
      <p:pic>
        <p:nvPicPr>
          <p:cNvPr id="2052" name="Picture 4" descr="Image result for hololens 2">
            <a:extLst>
              <a:ext uri="{FF2B5EF4-FFF2-40B4-BE49-F238E27FC236}">
                <a16:creationId xmlns:a16="http://schemas.microsoft.com/office/drawing/2014/main" id="{144A111C-3965-4D7F-AF99-AEA8CC8A9C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00" r="25200"/>
          <a:stretch/>
        </p:blipFill>
        <p:spPr bwMode="auto">
          <a:xfrm>
            <a:off x="6061709" y="0"/>
            <a:ext cx="609600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992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7DCE-432C-47BE-9FB4-CE56D7912BCE}"/>
              </a:ext>
            </a:extLst>
          </p:cNvPr>
          <p:cNvSpPr>
            <a:spLocks noGrp="1"/>
          </p:cNvSpPr>
          <p:nvPr>
            <p:ph type="title"/>
          </p:nvPr>
        </p:nvSpPr>
        <p:spPr/>
        <p:txBody>
          <a:bodyPr/>
          <a:lstStyle/>
          <a:p>
            <a:r>
              <a:rPr lang="en-US" dirty="0"/>
              <a:t>AR Software Development</a:t>
            </a:r>
          </a:p>
        </p:txBody>
      </p:sp>
      <p:sp>
        <p:nvSpPr>
          <p:cNvPr id="3" name="Text Placeholder 2">
            <a:extLst>
              <a:ext uri="{FF2B5EF4-FFF2-40B4-BE49-F238E27FC236}">
                <a16:creationId xmlns:a16="http://schemas.microsoft.com/office/drawing/2014/main" id="{3FD55914-102D-4A44-954F-642C087E74A5}"/>
              </a:ext>
            </a:extLst>
          </p:cNvPr>
          <p:cNvSpPr>
            <a:spLocks noGrp="1"/>
          </p:cNvSpPr>
          <p:nvPr>
            <p:ph type="body" idx="1"/>
          </p:nvPr>
        </p:nvSpPr>
        <p:spPr>
          <a:xfrm>
            <a:off x="546447" y="1828848"/>
            <a:ext cx="8541385" cy="4062651"/>
          </a:xfrm>
        </p:spPr>
        <p:txBody>
          <a:bodyPr/>
          <a:lstStyle/>
          <a:p>
            <a:r>
              <a:rPr lang="en-US" dirty="0"/>
              <a:t>Google provides </a:t>
            </a:r>
            <a:r>
              <a:rPr lang="en-US" dirty="0" err="1"/>
              <a:t>ARCore</a:t>
            </a:r>
            <a:endParaRPr lang="en-US" dirty="0"/>
          </a:p>
          <a:p>
            <a:endParaRPr lang="en-US" dirty="0"/>
          </a:p>
          <a:p>
            <a:endParaRPr lang="en-US" dirty="0"/>
          </a:p>
          <a:p>
            <a:endParaRPr lang="en-US" dirty="0"/>
          </a:p>
          <a:p>
            <a:endParaRPr lang="en-US" dirty="0"/>
          </a:p>
          <a:p>
            <a:endParaRPr lang="en-US" dirty="0"/>
          </a:p>
          <a:p>
            <a:endParaRPr lang="en-US" dirty="0"/>
          </a:p>
          <a:p>
            <a:r>
              <a:rPr lang="en-US" dirty="0"/>
              <a:t>Unity will provide AR Foundation</a:t>
            </a:r>
          </a:p>
          <a:p>
            <a:endParaRPr lang="en-US" dirty="0"/>
          </a:p>
          <a:p>
            <a:endParaRPr lang="en-US" dirty="0"/>
          </a:p>
          <a:p>
            <a:r>
              <a:rPr lang="en-US" dirty="0"/>
              <a:t>For now…Vuforia is the best Unity option</a:t>
            </a:r>
          </a:p>
        </p:txBody>
      </p:sp>
      <p:pic>
        <p:nvPicPr>
          <p:cNvPr id="4" name="Picture 3">
            <a:extLst>
              <a:ext uri="{FF2B5EF4-FFF2-40B4-BE49-F238E27FC236}">
                <a16:creationId xmlns:a16="http://schemas.microsoft.com/office/drawing/2014/main" id="{04FFB408-C29C-4639-910A-0673A1E0D1FF}"/>
              </a:ext>
            </a:extLst>
          </p:cNvPr>
          <p:cNvPicPr>
            <a:picLocks noChangeAspect="1"/>
          </p:cNvPicPr>
          <p:nvPr/>
        </p:nvPicPr>
        <p:blipFill>
          <a:blip r:embed="rId2"/>
          <a:stretch>
            <a:fillRect/>
          </a:stretch>
        </p:blipFill>
        <p:spPr>
          <a:xfrm>
            <a:off x="5797149" y="3860173"/>
            <a:ext cx="5486400" cy="2969312"/>
          </a:xfrm>
          <a:prstGeom prst="rect">
            <a:avLst/>
          </a:prstGeom>
        </p:spPr>
      </p:pic>
      <p:pic>
        <p:nvPicPr>
          <p:cNvPr id="5" name="Picture 4">
            <a:extLst>
              <a:ext uri="{FF2B5EF4-FFF2-40B4-BE49-F238E27FC236}">
                <a16:creationId xmlns:a16="http://schemas.microsoft.com/office/drawing/2014/main" id="{FBEC93A9-0E97-46E2-ABF0-1F81AE78E1E0}"/>
              </a:ext>
            </a:extLst>
          </p:cNvPr>
          <p:cNvPicPr>
            <a:picLocks noChangeAspect="1"/>
          </p:cNvPicPr>
          <p:nvPr/>
        </p:nvPicPr>
        <p:blipFill>
          <a:blip r:embed="rId3"/>
          <a:stretch>
            <a:fillRect/>
          </a:stretch>
        </p:blipFill>
        <p:spPr>
          <a:xfrm>
            <a:off x="4817140" y="1193848"/>
            <a:ext cx="6556488" cy="2225232"/>
          </a:xfrm>
          <a:prstGeom prst="rect">
            <a:avLst/>
          </a:prstGeom>
        </p:spPr>
      </p:pic>
    </p:spTree>
    <p:extLst>
      <p:ext uri="{BB962C8B-B14F-4D97-AF65-F5344CB8AC3E}">
        <p14:creationId xmlns:p14="http://schemas.microsoft.com/office/powerpoint/2010/main" val="4232235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F6B6-FAC0-4E19-96AF-CA048EB1245E}"/>
              </a:ext>
            </a:extLst>
          </p:cNvPr>
          <p:cNvSpPr>
            <a:spLocks noGrp="1"/>
          </p:cNvSpPr>
          <p:nvPr>
            <p:ph type="title"/>
          </p:nvPr>
        </p:nvSpPr>
        <p:spPr/>
        <p:txBody>
          <a:bodyPr/>
          <a:lstStyle/>
          <a:p>
            <a:r>
              <a:rPr lang="en-US" dirty="0"/>
              <a:t>Acknowledgments</a:t>
            </a:r>
          </a:p>
        </p:txBody>
      </p:sp>
      <p:sp>
        <p:nvSpPr>
          <p:cNvPr id="3" name="Text Placeholder 2">
            <a:extLst>
              <a:ext uri="{FF2B5EF4-FFF2-40B4-BE49-F238E27FC236}">
                <a16:creationId xmlns:a16="http://schemas.microsoft.com/office/drawing/2014/main" id="{5BAA3E48-AA15-4CC2-8CD7-FA54FF83A62F}"/>
              </a:ext>
            </a:extLst>
          </p:cNvPr>
          <p:cNvSpPr>
            <a:spLocks noGrp="1"/>
          </p:cNvSpPr>
          <p:nvPr>
            <p:ph type="body" idx="1"/>
          </p:nvPr>
        </p:nvSpPr>
        <p:spPr>
          <a:xfrm>
            <a:off x="381000" y="1600200"/>
            <a:ext cx="9753599" cy="3323987"/>
          </a:xfrm>
        </p:spPr>
        <p:txBody>
          <a:bodyPr/>
          <a:lstStyle/>
          <a:p>
            <a:r>
              <a:rPr lang="en-US" dirty="0"/>
              <a:t>Some material taken from :</a:t>
            </a:r>
          </a:p>
          <a:p>
            <a:r>
              <a:rPr lang="en-US" i="1" dirty="0"/>
              <a:t>Augmented Reality: Applications in Manufacturing and Maintenance</a:t>
            </a:r>
          </a:p>
          <a:p>
            <a:r>
              <a:rPr lang="en-US" i="1" dirty="0"/>
              <a:t> </a:t>
            </a:r>
            <a:r>
              <a:rPr lang="en-US" dirty="0"/>
              <a:t>by</a:t>
            </a:r>
            <a:br>
              <a:rPr lang="en-US" dirty="0"/>
            </a:br>
            <a:r>
              <a:rPr lang="en-US" dirty="0"/>
              <a:t>SUN Jing </a:t>
            </a:r>
          </a:p>
          <a:p>
            <a:r>
              <a:rPr lang="en-US" dirty="0" err="1"/>
              <a:t>Aela</a:t>
            </a:r>
            <a:r>
              <a:rPr lang="en-US" dirty="0"/>
              <a:t> GOURLAOUEN </a:t>
            </a:r>
          </a:p>
          <a:p>
            <a:r>
              <a:rPr lang="en-US" dirty="0"/>
              <a:t>QIU </a:t>
            </a:r>
            <a:r>
              <a:rPr lang="en-US" dirty="0" err="1"/>
              <a:t>Zhi</a:t>
            </a:r>
            <a:r>
              <a:rPr lang="en-US" dirty="0"/>
              <a:t> </a:t>
            </a:r>
          </a:p>
          <a:p>
            <a:r>
              <a:rPr lang="en-US" dirty="0"/>
              <a:t>Francois LEROY </a:t>
            </a:r>
          </a:p>
          <a:p>
            <a:r>
              <a:rPr lang="en-US" dirty="0" err="1"/>
              <a:t>Rostislav</a:t>
            </a:r>
            <a:r>
              <a:rPr lang="en-US" dirty="0"/>
              <a:t> DOGANOV </a:t>
            </a:r>
          </a:p>
          <a:p>
            <a:r>
              <a:rPr lang="en-US" dirty="0"/>
              <a:t>Thomas Joseph </a:t>
            </a:r>
            <a:r>
              <a:rPr lang="en-US" dirty="0" err="1"/>
              <a:t>Traviño</a:t>
            </a:r>
            <a:r>
              <a:rPr lang="en-US" dirty="0"/>
              <a:t> SEVILLA</a:t>
            </a:r>
          </a:p>
        </p:txBody>
      </p:sp>
    </p:spTree>
    <p:extLst>
      <p:ext uri="{BB962C8B-B14F-4D97-AF65-F5344CB8AC3E}">
        <p14:creationId xmlns:p14="http://schemas.microsoft.com/office/powerpoint/2010/main" val="24550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5501005" cy="696595"/>
          </a:xfrm>
          <a:prstGeom prst="rect">
            <a:avLst/>
          </a:prstGeom>
        </p:spPr>
        <p:txBody>
          <a:bodyPr vert="horz" wrap="square" lIns="0" tIns="13335" rIns="0" bIns="0" rtlCol="0">
            <a:spAutoFit/>
          </a:bodyPr>
          <a:lstStyle/>
          <a:p>
            <a:pPr marL="12700">
              <a:lnSpc>
                <a:spcPct val="100000"/>
              </a:lnSpc>
              <a:spcBef>
                <a:spcPts val="105"/>
              </a:spcBef>
            </a:pPr>
            <a:r>
              <a:rPr sz="4400" spc="-5" dirty="0"/>
              <a:t>VR</a:t>
            </a:r>
            <a:r>
              <a:rPr sz="4400" spc="-25" dirty="0"/>
              <a:t> </a:t>
            </a:r>
            <a:r>
              <a:rPr sz="4400" spc="-10" dirty="0"/>
              <a:t>Applications…Movies</a:t>
            </a:r>
            <a:endParaRPr sz="4400"/>
          </a:p>
        </p:txBody>
      </p:sp>
      <p:pic>
        <p:nvPicPr>
          <p:cNvPr id="4" name="Picture 3">
            <a:extLst>
              <a:ext uri="{FF2B5EF4-FFF2-40B4-BE49-F238E27FC236}">
                <a16:creationId xmlns:a16="http://schemas.microsoft.com/office/drawing/2014/main" id="{3D79A950-FC57-4D79-9DEB-5E139A5AA652}"/>
              </a:ext>
            </a:extLst>
          </p:cNvPr>
          <p:cNvPicPr>
            <a:picLocks noChangeAspect="1"/>
          </p:cNvPicPr>
          <p:nvPr/>
        </p:nvPicPr>
        <p:blipFill>
          <a:blip r:embed="rId2"/>
          <a:stretch>
            <a:fillRect/>
          </a:stretch>
        </p:blipFill>
        <p:spPr>
          <a:xfrm>
            <a:off x="2057400" y="1447800"/>
            <a:ext cx="771525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7682230"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0" dirty="0"/>
              <a:t>Applications…Virtual</a:t>
            </a:r>
            <a:r>
              <a:rPr sz="4400" spc="60" dirty="0"/>
              <a:t> </a:t>
            </a:r>
            <a:r>
              <a:rPr sz="4400" spc="-50" dirty="0"/>
              <a:t>Touristing</a:t>
            </a:r>
            <a:endParaRPr sz="4400"/>
          </a:p>
        </p:txBody>
      </p:sp>
      <p:sp>
        <p:nvSpPr>
          <p:cNvPr id="3" name="object 3"/>
          <p:cNvSpPr/>
          <p:nvPr/>
        </p:nvSpPr>
        <p:spPr>
          <a:xfrm>
            <a:off x="2545079" y="1452321"/>
            <a:ext cx="7101840" cy="509536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497586"/>
            <a:ext cx="9100820" cy="696595"/>
          </a:xfrm>
          <a:prstGeom prst="rect">
            <a:avLst/>
          </a:prstGeom>
        </p:spPr>
        <p:txBody>
          <a:bodyPr vert="horz" wrap="square" lIns="0" tIns="13335" rIns="0" bIns="0" rtlCol="0">
            <a:spAutoFit/>
          </a:bodyPr>
          <a:lstStyle/>
          <a:p>
            <a:pPr marL="12700">
              <a:lnSpc>
                <a:spcPct val="100000"/>
              </a:lnSpc>
              <a:spcBef>
                <a:spcPts val="105"/>
              </a:spcBef>
            </a:pPr>
            <a:r>
              <a:rPr sz="4400" spc="-5" dirty="0"/>
              <a:t>VR </a:t>
            </a:r>
            <a:r>
              <a:rPr sz="4400" spc="-15" dirty="0"/>
              <a:t>Applications…Interacting </a:t>
            </a:r>
            <a:r>
              <a:rPr sz="4400" dirty="0"/>
              <a:t>with</a:t>
            </a:r>
            <a:r>
              <a:rPr sz="4400" spc="40" dirty="0"/>
              <a:t> </a:t>
            </a:r>
            <a:r>
              <a:rPr sz="4400" spc="-20" dirty="0"/>
              <a:t>Robots</a:t>
            </a:r>
            <a:endParaRPr sz="4400"/>
          </a:p>
        </p:txBody>
      </p:sp>
      <p:sp>
        <p:nvSpPr>
          <p:cNvPr id="3" name="object 3"/>
          <p:cNvSpPr/>
          <p:nvPr/>
        </p:nvSpPr>
        <p:spPr>
          <a:xfrm>
            <a:off x="2852927" y="1423416"/>
            <a:ext cx="6486144" cy="454761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967" y="599313"/>
            <a:ext cx="5426710" cy="696595"/>
          </a:xfrm>
          <a:prstGeom prst="rect">
            <a:avLst/>
          </a:prstGeom>
        </p:spPr>
        <p:txBody>
          <a:bodyPr vert="horz" wrap="square" lIns="0" tIns="13335" rIns="0" bIns="0" rtlCol="0">
            <a:spAutoFit/>
          </a:bodyPr>
          <a:lstStyle/>
          <a:p>
            <a:pPr marL="12700">
              <a:lnSpc>
                <a:spcPct val="100000"/>
              </a:lnSpc>
              <a:spcBef>
                <a:spcPts val="105"/>
              </a:spcBef>
            </a:pPr>
            <a:r>
              <a:rPr sz="4400" spc="-5" dirty="0"/>
              <a:t>VR</a:t>
            </a:r>
            <a:r>
              <a:rPr sz="4400" spc="-20" dirty="0"/>
              <a:t> </a:t>
            </a:r>
            <a:r>
              <a:rPr sz="4400" spc="-10" dirty="0"/>
              <a:t>Applications…Games</a:t>
            </a:r>
            <a:endParaRPr sz="4400"/>
          </a:p>
        </p:txBody>
      </p:sp>
      <p:sp>
        <p:nvSpPr>
          <p:cNvPr id="3" name="object 3"/>
          <p:cNvSpPr/>
          <p:nvPr/>
        </p:nvSpPr>
        <p:spPr>
          <a:xfrm>
            <a:off x="530351" y="1854707"/>
            <a:ext cx="4611496" cy="348970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50635" y="1783079"/>
            <a:ext cx="5536692" cy="35905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2215</TotalTime>
  <Words>1231</Words>
  <Application>Microsoft Office PowerPoint</Application>
  <PresentationFormat>Widescreen</PresentationFormat>
  <Paragraphs>237</Paragraphs>
  <Slides>53</Slides>
  <Notes>16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Comic Sans MS</vt:lpstr>
      <vt:lpstr>Gill Sans MT</vt:lpstr>
      <vt:lpstr>Segoe UI</vt:lpstr>
      <vt:lpstr>Office Theme</vt:lpstr>
      <vt:lpstr>Brief Introduction to Virtual Reality …and Augmented Reality </vt:lpstr>
      <vt:lpstr>PowerPoint Presentation</vt:lpstr>
      <vt:lpstr>Examples of VR</vt:lpstr>
      <vt:lpstr>VR Applications… Socializing in Virtual Spaces</vt:lpstr>
      <vt:lpstr>VR Applications… Architecture and Real Estate</vt:lpstr>
      <vt:lpstr>VR Applications…Movies</vt:lpstr>
      <vt:lpstr>VR Applications…Virtual Touristing</vt:lpstr>
      <vt:lpstr>VR Applications…Interacting with Robots</vt:lpstr>
      <vt:lpstr>VR Applications…Games</vt:lpstr>
      <vt:lpstr>VR Applications…Experiences</vt:lpstr>
      <vt:lpstr>VR Applications… Body Swapping</vt:lpstr>
      <vt:lpstr>VR Applications…Flying Like in Your Dreams</vt:lpstr>
      <vt:lpstr>Let’s Answer Some Questions……</vt:lpstr>
      <vt:lpstr>A Brief History of Virtual Reality</vt:lpstr>
      <vt:lpstr>Birds-Eye View: Hardware</vt:lpstr>
      <vt:lpstr>Sensors and Sense Organs</vt:lpstr>
      <vt:lpstr>Quick Aside: Why two ears in the diagram?</vt:lpstr>
      <vt:lpstr>Quick Aside: Why two ears in the diagram?</vt:lpstr>
      <vt:lpstr>Displays</vt:lpstr>
      <vt:lpstr>Aural Displays</vt:lpstr>
      <vt:lpstr>Your Thoughts </vt:lpstr>
      <vt:lpstr>PowerPoint Presentation</vt:lpstr>
      <vt:lpstr>Visual Displays</vt:lpstr>
      <vt:lpstr>Hardware: Lens</vt:lpstr>
      <vt:lpstr>Hardware: Lens</vt:lpstr>
      <vt:lpstr>Hardware: Lens</vt:lpstr>
      <vt:lpstr>Oculus DK2 Teardown</vt:lpstr>
      <vt:lpstr>Tracking Hardware</vt:lpstr>
      <vt:lpstr>Tracking Hardware: IMUs</vt:lpstr>
      <vt:lpstr>Gyroscope</vt:lpstr>
      <vt:lpstr>Tracking Hardware: Accelerometers</vt:lpstr>
      <vt:lpstr>Fun Facts about Accelerometers </vt:lpstr>
      <vt:lpstr>Tracking Hardware: IMUs</vt:lpstr>
      <vt:lpstr>Tracking Hardware: Cameras</vt:lpstr>
      <vt:lpstr>Inside-Out Tracking</vt:lpstr>
      <vt:lpstr>3D Computer Graphics: Why does it look 3D?</vt:lpstr>
      <vt:lpstr>Why does it look 3D?</vt:lpstr>
      <vt:lpstr>How many FPS are enough?</vt:lpstr>
      <vt:lpstr>Problem with VR: Vection</vt:lpstr>
      <vt:lpstr>Problem with VR: Vergence-Accommodation Mismatch</vt:lpstr>
      <vt:lpstr>Current Consumer VR Technology</vt:lpstr>
      <vt:lpstr>What Is Augmented Reality (AR)?</vt:lpstr>
      <vt:lpstr>Augmented Reality and Mixed Reality and Virtual Reality</vt:lpstr>
      <vt:lpstr>AR Displays</vt:lpstr>
      <vt:lpstr>AR Applications in Training and Assembly</vt:lpstr>
      <vt:lpstr>Training and Assembly: Duplo Blocks Case Study</vt:lpstr>
      <vt:lpstr>Training and Assembly: Duplo Blocks Case Study</vt:lpstr>
      <vt:lpstr>Maintenance</vt:lpstr>
      <vt:lpstr>Tracking and Registration</vt:lpstr>
      <vt:lpstr>Tracking and Registration</vt:lpstr>
      <vt:lpstr>State of the Art The HoloLens 2</vt:lpstr>
      <vt:lpstr>AR Software Development</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Shaffer</dc:creator>
  <cp:lastModifiedBy>Eric Shaffer</cp:lastModifiedBy>
  <cp:revision>18</cp:revision>
  <dcterms:created xsi:type="dcterms:W3CDTF">2019-07-05T20:34:10Z</dcterms:created>
  <dcterms:modified xsi:type="dcterms:W3CDTF">2019-08-26T17:24:45Z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2019-01-23T00:00:00Z</vt:filetime>
  </property>
  <property fmtid="{D5CDD505-2E9C-101B-9397-08002B2CF9AE}" pid="3" name="Creator">
    <vt:lpwstr>Microsoft® PowerPoint® for Office 365</vt:lpwstr>
  </property>
  <property fmtid="{D5CDD505-2E9C-101B-9397-08002B2CF9AE}" pid="4" name="LastSaved">
    <vt:filetime>2019-07-05T00:00:00Z</vt:filetime>
  </property>
</Properties>
</file>